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3" r:id="rId4"/>
    <p:sldId id="265" r:id="rId5"/>
    <p:sldId id="266" r:id="rId6"/>
    <p:sldId id="267" r:id="rId7"/>
    <p:sldId id="269"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18" autoAdjust="0"/>
  </p:normalViewPr>
  <p:slideViewPr>
    <p:cSldViewPr>
      <p:cViewPr varScale="1">
        <p:scale>
          <a:sx n="64" d="100"/>
          <a:sy n="64" d="100"/>
        </p:scale>
        <p:origin x="-41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08.04.2025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1484784"/>
            <a:ext cx="8229600" cy="1872208"/>
          </a:xfrm>
        </p:spPr>
        <p:txBody>
          <a:bodyPr>
            <a:normAutofit fontScale="90000"/>
          </a:bodyPr>
          <a:lstStyle/>
          <a:p>
            <a:r>
              <a:rPr lang="ru-RU" sz="6000" b="1" dirty="0" smtClean="0">
                <a:solidFill>
                  <a:schemeClr val="tx1">
                    <a:lumMod val="85000"/>
                    <a:lumOff val="15000"/>
                  </a:schemeClr>
                </a:solidFill>
                <a:effectLst>
                  <a:outerShdw blurRad="38100" dist="38100" dir="2700000" algn="tl">
                    <a:srgbClr val="000000">
                      <a:alpha val="43137"/>
                    </a:srgbClr>
                  </a:outerShdw>
                </a:effectLst>
              </a:rPr>
              <a:t/>
            </a:r>
            <a:br>
              <a:rPr lang="ru-RU" sz="6000" b="1" dirty="0" smtClean="0">
                <a:solidFill>
                  <a:schemeClr val="tx1">
                    <a:lumMod val="85000"/>
                    <a:lumOff val="15000"/>
                  </a:schemeClr>
                </a:solidFill>
                <a:effectLst>
                  <a:outerShdw blurRad="38100" dist="38100" dir="2700000" algn="tl">
                    <a:srgbClr val="000000">
                      <a:alpha val="43137"/>
                    </a:srgbClr>
                  </a:outerShdw>
                </a:effectLst>
              </a:rPr>
            </a:br>
            <a:r>
              <a:rPr lang="ru-RU" sz="6700" b="1" dirty="0" smtClean="0">
                <a:solidFill>
                  <a:schemeClr val="tx1">
                    <a:lumMod val="85000"/>
                    <a:lumOff val="15000"/>
                  </a:schemeClr>
                </a:solidFill>
                <a:effectLst>
                  <a:outerShdw blurRad="38100" dist="38100" dir="2700000" algn="tl">
                    <a:srgbClr val="000000">
                      <a:alpha val="43137"/>
                    </a:srgbClr>
                  </a:outerShdw>
                </a:effectLst>
              </a:rPr>
              <a:t>Поиграй со мной!</a:t>
            </a:r>
            <a:endParaRPr lang="ru-RU" sz="6700" b="1" dirty="0">
              <a:solidFill>
                <a:schemeClr val="tx1">
                  <a:lumMod val="85000"/>
                  <a:lumOff val="15000"/>
                </a:schemeClr>
              </a:solidFill>
              <a:effectLst>
                <a:outerShdw blurRad="38100" dist="38100" dir="2700000" algn="tl">
                  <a:srgbClr val="000000">
                    <a:alpha val="43137"/>
                  </a:srgbClr>
                </a:outerShdw>
              </a:effectLst>
            </a:endParaRPr>
          </a:p>
        </p:txBody>
      </p:sp>
      <p:sp>
        <p:nvSpPr>
          <p:cNvPr id="5" name="Прямоугольник 4"/>
          <p:cNvSpPr/>
          <p:nvPr/>
        </p:nvSpPr>
        <p:spPr>
          <a:xfrm>
            <a:off x="899592" y="260648"/>
            <a:ext cx="7344816" cy="1200329"/>
          </a:xfrm>
          <a:prstGeom prst="rect">
            <a:avLst/>
          </a:prstGeom>
        </p:spPr>
        <p:txBody>
          <a:bodyPr wrap="square">
            <a:spAutoFit/>
          </a:bodyPr>
          <a:lstStyle/>
          <a:p>
            <a:pPr algn="ctr"/>
            <a:r>
              <a:rPr lang="ru-RU" sz="2400" b="1" i="1" dirty="0" smtClean="0">
                <a:ln>
                  <a:solidFill>
                    <a:schemeClr val="tx1">
                      <a:lumMod val="95000"/>
                      <a:lumOff val="5000"/>
                    </a:schemeClr>
                  </a:solidFill>
                </a:ln>
                <a:solidFill>
                  <a:schemeClr val="tx2">
                    <a:lumMod val="75000"/>
                  </a:schemeClr>
                </a:solidFill>
              </a:rPr>
              <a:t>Муниципальное бюджетное дошкольное </a:t>
            </a:r>
          </a:p>
          <a:p>
            <a:pPr algn="ctr"/>
            <a:r>
              <a:rPr lang="ru-RU" sz="2400" b="1" i="1" dirty="0" smtClean="0">
                <a:ln>
                  <a:solidFill>
                    <a:schemeClr val="tx1">
                      <a:lumMod val="95000"/>
                      <a:lumOff val="5000"/>
                    </a:schemeClr>
                  </a:solidFill>
                </a:ln>
                <a:solidFill>
                  <a:schemeClr val="tx2">
                    <a:lumMod val="75000"/>
                  </a:schemeClr>
                </a:solidFill>
              </a:rPr>
              <a:t>образовательное учреждение- </a:t>
            </a:r>
          </a:p>
          <a:p>
            <a:pPr algn="ctr"/>
            <a:r>
              <a:rPr lang="ru-RU" sz="2400" b="1" i="1" dirty="0" smtClean="0">
                <a:ln>
                  <a:solidFill>
                    <a:schemeClr val="tx1">
                      <a:lumMod val="95000"/>
                      <a:lumOff val="5000"/>
                    </a:schemeClr>
                  </a:solidFill>
                </a:ln>
                <a:solidFill>
                  <a:schemeClr val="tx2">
                    <a:lumMod val="75000"/>
                  </a:schemeClr>
                </a:solidFill>
              </a:rPr>
              <a:t>детский сад № 54</a:t>
            </a:r>
            <a:endParaRPr lang="ru-RU" sz="2400" dirty="0"/>
          </a:p>
        </p:txBody>
      </p:sp>
      <p:sp>
        <p:nvSpPr>
          <p:cNvPr id="6" name="Прямоугольник 5"/>
          <p:cNvSpPr/>
          <p:nvPr/>
        </p:nvSpPr>
        <p:spPr>
          <a:xfrm>
            <a:off x="1691680" y="3789040"/>
            <a:ext cx="6696744" cy="830997"/>
          </a:xfrm>
          <a:prstGeom prst="rect">
            <a:avLst/>
          </a:prstGeom>
        </p:spPr>
        <p:txBody>
          <a:bodyPr wrap="square">
            <a:spAutoFit/>
          </a:bodyPr>
          <a:lstStyle/>
          <a:p>
            <a:r>
              <a:rPr lang="ru-RU" b="1" dirty="0" smtClean="0">
                <a:ln>
                  <a:solidFill>
                    <a:schemeClr val="tx2">
                      <a:lumMod val="50000"/>
                    </a:schemeClr>
                  </a:solidFill>
                </a:ln>
                <a:solidFill>
                  <a:schemeClr val="tx2">
                    <a:lumMod val="75000"/>
                  </a:schemeClr>
                </a:solidFill>
              </a:rPr>
              <a:t>                          </a:t>
            </a:r>
            <a:r>
              <a:rPr lang="ru-RU" sz="2400" b="1" i="1" dirty="0" smtClean="0">
                <a:ln w="10541" cmpd="sng">
                  <a:solidFill>
                    <a:schemeClr val="tx2">
                      <a:lumMod val="50000"/>
                    </a:schemeClr>
                  </a:solidFill>
                  <a:prstDash val="solid"/>
                </a:ln>
                <a:solidFill>
                  <a:schemeClr val="tx2">
                    <a:lumMod val="50000"/>
                  </a:schemeClr>
                </a:solidFill>
              </a:rPr>
              <a:t>Педагог-психолог </a:t>
            </a:r>
          </a:p>
          <a:p>
            <a:r>
              <a:rPr lang="ru-RU" sz="2400" b="1" i="1" dirty="0" smtClean="0">
                <a:ln w="10541" cmpd="sng">
                  <a:solidFill>
                    <a:schemeClr val="tx2">
                      <a:lumMod val="50000"/>
                    </a:schemeClr>
                  </a:solidFill>
                  <a:prstDash val="solid"/>
                </a:ln>
                <a:solidFill>
                  <a:schemeClr val="tx2">
                    <a:lumMod val="50000"/>
                  </a:schemeClr>
                </a:solidFill>
              </a:rPr>
              <a:t>      </a:t>
            </a:r>
            <a:r>
              <a:rPr lang="ru-RU" sz="2400" b="1" i="1" dirty="0" err="1" smtClean="0">
                <a:ln w="10541" cmpd="sng">
                  <a:solidFill>
                    <a:schemeClr val="tx2">
                      <a:lumMod val="50000"/>
                    </a:schemeClr>
                  </a:solidFill>
                  <a:prstDash val="solid"/>
                </a:ln>
                <a:solidFill>
                  <a:schemeClr val="tx2">
                    <a:lumMod val="50000"/>
                  </a:schemeClr>
                </a:solidFill>
              </a:rPr>
              <a:t>Чиндина</a:t>
            </a:r>
            <a:r>
              <a:rPr lang="ru-RU" sz="2400" b="1" i="1" dirty="0" smtClean="0">
                <a:ln w="10541" cmpd="sng">
                  <a:solidFill>
                    <a:schemeClr val="tx2">
                      <a:lumMod val="50000"/>
                    </a:schemeClr>
                  </a:solidFill>
                  <a:prstDash val="solid"/>
                </a:ln>
                <a:solidFill>
                  <a:schemeClr val="tx2">
                    <a:lumMod val="50000"/>
                  </a:schemeClr>
                </a:solidFill>
              </a:rPr>
              <a:t>  Светлана Григорьевна</a:t>
            </a:r>
            <a:r>
              <a:rPr lang="ru-RU" sz="2400" b="1" dirty="0" smtClean="0">
                <a:ln>
                  <a:solidFill>
                    <a:schemeClr val="tx2">
                      <a:lumMod val="50000"/>
                    </a:schemeClr>
                  </a:solidFill>
                </a:ln>
                <a:solidFill>
                  <a:schemeClr val="tx2">
                    <a:lumMod val="75000"/>
                  </a:schemeClr>
                </a:solidFill>
              </a:rPr>
              <a:t> </a:t>
            </a:r>
            <a:endParaRPr lang="ru-RU" sz="2400" dirty="0"/>
          </a:p>
        </p:txBody>
      </p:sp>
      <p:sp>
        <p:nvSpPr>
          <p:cNvPr id="7" name="Прямоугольник 6"/>
          <p:cNvSpPr/>
          <p:nvPr/>
        </p:nvSpPr>
        <p:spPr>
          <a:xfrm>
            <a:off x="3131840" y="3244334"/>
            <a:ext cx="2736304" cy="3508653"/>
          </a:xfrm>
          <a:prstGeom prst="rect">
            <a:avLst/>
          </a:prstGeom>
        </p:spPr>
        <p:txBody>
          <a:bodyPr wrap="square">
            <a:spAutoFit/>
          </a:bodyPr>
          <a:lstStyle/>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endParaRPr lang="ru-RU" b="1" i="1" dirty="0" smtClean="0">
              <a:ln>
                <a:solidFill>
                  <a:schemeClr val="tx1">
                    <a:lumMod val="95000"/>
                    <a:lumOff val="5000"/>
                  </a:schemeClr>
                </a:solidFill>
              </a:ln>
              <a:solidFill>
                <a:schemeClr val="tx2">
                  <a:lumMod val="75000"/>
                </a:schemeClr>
              </a:solidFill>
            </a:endParaRPr>
          </a:p>
          <a:p>
            <a:r>
              <a:rPr lang="ru-RU" sz="2400" b="1" i="1" dirty="0" smtClean="0">
                <a:ln>
                  <a:solidFill>
                    <a:schemeClr val="tx1">
                      <a:lumMod val="95000"/>
                      <a:lumOff val="5000"/>
                    </a:schemeClr>
                  </a:solidFill>
                </a:ln>
                <a:solidFill>
                  <a:schemeClr val="tx2">
                    <a:lumMod val="75000"/>
                  </a:schemeClr>
                </a:solidFill>
              </a:rPr>
              <a:t>г. Екатеринбург</a:t>
            </a:r>
            <a:endParaRPr lang="ru-RU"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332656"/>
            <a:ext cx="8229600" cy="5832648"/>
          </a:xfrm>
        </p:spPr>
        <p:txBody>
          <a:bodyPr>
            <a:normAutofit/>
          </a:bodyPr>
          <a:lstStyle/>
          <a:p>
            <a:r>
              <a:rPr lang="ru-RU" sz="2400" dirty="0" smtClean="0"/>
              <a:t/>
            </a:r>
            <a:br>
              <a:rPr lang="ru-RU" sz="2400" dirty="0" smtClean="0"/>
            </a:br>
            <a:r>
              <a:rPr lang="ru-RU" sz="2400" dirty="0" smtClean="0"/>
              <a:t>      </a:t>
            </a:r>
            <a:br>
              <a:rPr lang="ru-RU" sz="2400" dirty="0" smtClean="0"/>
            </a:br>
            <a:endParaRPr lang="ru-RU" sz="2400" b="1" dirty="0">
              <a:solidFill>
                <a:schemeClr val="tx1">
                  <a:lumMod val="85000"/>
                  <a:lumOff val="15000"/>
                </a:schemeClr>
              </a:solidFill>
              <a:effectLst>
                <a:outerShdw blurRad="38100" dist="38100" dir="2700000" algn="tl">
                  <a:srgbClr val="000000">
                    <a:alpha val="43137"/>
                  </a:srgbClr>
                </a:outerShdw>
              </a:effectLst>
            </a:endParaRPr>
          </a:p>
        </p:txBody>
      </p:sp>
      <p:pic>
        <p:nvPicPr>
          <p:cNvPr id="1028" name="Picture 4"/>
          <p:cNvPicPr>
            <a:picLocks noChangeAspect="1" noChangeArrowheads="1"/>
          </p:cNvPicPr>
          <p:nvPr/>
        </p:nvPicPr>
        <p:blipFill>
          <a:blip r:embed="rId3" cstate="print"/>
          <a:srcRect/>
          <a:stretch>
            <a:fillRect/>
          </a:stretch>
        </p:blipFill>
        <p:spPr bwMode="auto">
          <a:xfrm>
            <a:off x="827584" y="692696"/>
            <a:ext cx="7344816" cy="4896544"/>
          </a:xfrm>
          <a:prstGeom prst="rect">
            <a:avLst/>
          </a:prstGeom>
          <a:noFill/>
          <a:ln w="9525">
            <a:noFill/>
            <a:miter lim="800000"/>
            <a:headEnd/>
            <a:tailEnd/>
          </a:ln>
        </p:spPr>
      </p:pic>
      <p:sp>
        <p:nvSpPr>
          <p:cNvPr id="10" name="Прямоугольник 9"/>
          <p:cNvSpPr/>
          <p:nvPr/>
        </p:nvSpPr>
        <p:spPr>
          <a:xfrm>
            <a:off x="1187624" y="1052736"/>
            <a:ext cx="6552728" cy="3847207"/>
          </a:xfrm>
          <a:prstGeom prst="rect">
            <a:avLst/>
          </a:prstGeom>
        </p:spPr>
        <p:txBody>
          <a:bodyPr wrap="square">
            <a:spAutoFit/>
          </a:bodyPr>
          <a:lstStyle/>
          <a:p>
            <a:pPr algn="just"/>
            <a:r>
              <a:rPr lang="ru-RU" sz="2800" b="1" dirty="0" smtClean="0"/>
              <a:t>«Поиграй со мной!»</a:t>
            </a:r>
            <a:r>
              <a:rPr lang="ru-RU" sz="2800" dirty="0" smtClean="0"/>
              <a:t> </a:t>
            </a:r>
            <a:r>
              <a:rPr lang="ru-RU" dirty="0" smtClean="0"/>
              <a:t>- как часто слышим мы эту просьбу от своих детей? И сколько радости они получают, когда мы, преодолевая усталость и отодвигая домашние дела, соглашаемся хоть на несколько минут побыть пассажиром или больным, учеником или серым волком. Но не все при этом задумываются, каково воспитательное значение детских игр.</a:t>
            </a:r>
          </a:p>
          <a:p>
            <a:pPr algn="just"/>
            <a:r>
              <a:rPr lang="ru-RU" b="1" dirty="0" smtClean="0"/>
              <a:t>Игра</a:t>
            </a:r>
            <a:r>
              <a:rPr lang="ru-RU" dirty="0" smtClean="0"/>
              <a:t>– это не только удовольствие и радость для ребёнка, что само по себе очень важно. С её помощью можно развить: внимание, память, мышление, речь, воображение малыша, т. е. те качества, которые необходимы для дальнейшей жизни. Играя, ребёнок может приобретать новые знания, умения, навыки, развивать свои способности, подчас не подозревая об этом.</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332656"/>
            <a:ext cx="8229600" cy="5832648"/>
          </a:xfrm>
        </p:spPr>
        <p:txBody>
          <a:bodyPr>
            <a:normAutofit/>
          </a:bodyPr>
          <a:lstStyle/>
          <a:p>
            <a:r>
              <a:rPr lang="ru-RU" sz="2400" dirty="0" smtClean="0"/>
              <a:t/>
            </a:r>
            <a:br>
              <a:rPr lang="ru-RU" sz="2400" dirty="0" smtClean="0"/>
            </a:br>
            <a:r>
              <a:rPr lang="ru-RU" sz="2400" dirty="0" smtClean="0"/>
              <a:t>      </a:t>
            </a:r>
            <a:br>
              <a:rPr lang="ru-RU" sz="2400" dirty="0" smtClean="0"/>
            </a:br>
            <a:endParaRPr lang="ru-RU" sz="2400" b="1" dirty="0">
              <a:solidFill>
                <a:schemeClr val="tx1">
                  <a:lumMod val="85000"/>
                  <a:lumOff val="15000"/>
                </a:schemeClr>
              </a:solidFill>
              <a:effectLst>
                <a:outerShdw blurRad="38100" dist="38100" dir="2700000" algn="tl">
                  <a:srgbClr val="000000">
                    <a:alpha val="43137"/>
                  </a:srgbClr>
                </a:outerShdw>
              </a:effectLst>
            </a:endParaRPr>
          </a:p>
        </p:txBody>
      </p:sp>
      <p:pic>
        <p:nvPicPr>
          <p:cNvPr id="1028" name="Picture 4"/>
          <p:cNvPicPr>
            <a:picLocks noChangeAspect="1" noChangeArrowheads="1"/>
          </p:cNvPicPr>
          <p:nvPr/>
        </p:nvPicPr>
        <p:blipFill>
          <a:blip r:embed="rId3" cstate="print"/>
          <a:srcRect/>
          <a:stretch>
            <a:fillRect/>
          </a:stretch>
        </p:blipFill>
        <p:spPr bwMode="auto">
          <a:xfrm>
            <a:off x="827584" y="692696"/>
            <a:ext cx="7344816" cy="4896544"/>
          </a:xfrm>
          <a:prstGeom prst="rect">
            <a:avLst/>
          </a:prstGeom>
          <a:noFill/>
          <a:ln w="9525">
            <a:noFill/>
            <a:miter lim="800000"/>
            <a:headEnd/>
            <a:tailEnd/>
          </a:ln>
        </p:spPr>
      </p:pic>
      <p:sp>
        <p:nvSpPr>
          <p:cNvPr id="10" name="Прямоугольник 9"/>
          <p:cNvSpPr/>
          <p:nvPr/>
        </p:nvSpPr>
        <p:spPr>
          <a:xfrm>
            <a:off x="1187624" y="1196752"/>
            <a:ext cx="6624736" cy="3139321"/>
          </a:xfrm>
          <a:prstGeom prst="rect">
            <a:avLst/>
          </a:prstGeom>
        </p:spPr>
        <p:txBody>
          <a:bodyPr wrap="square">
            <a:spAutoFit/>
          </a:bodyPr>
          <a:lstStyle/>
          <a:p>
            <a:pPr algn="just"/>
            <a:r>
              <a:rPr lang="ru-RU" b="1" dirty="0" smtClean="0"/>
              <a:t>Игра </a:t>
            </a:r>
            <a:r>
              <a:rPr lang="ru-RU" dirty="0" smtClean="0"/>
              <a:t>– это потребность растущего организма, это приближение   к миру взрослых. Жизнь взрослых интересует детей не только своей внешней стороной. Их привлекает внутренний                 мир    людей, взаимоотношения между ними, отношение родителей друг к другу, к друзьям, к другим близким,         самому ребёнку.          Их отношение к труду, к окружающим предметам.  Дети подражают родителям: манере обращаться с окружающими, их поступками, трудовым действиям. И всё это они переносят в свои игры, закрепляя, таким образом, накопленный опыт поведения, формы отношения. </a:t>
            </a:r>
            <a:br>
              <a:rPr lang="ru-RU" dirty="0" smtClean="0"/>
            </a:b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332656"/>
            <a:ext cx="8229600" cy="5832648"/>
          </a:xfrm>
        </p:spPr>
        <p:txBody>
          <a:bodyPr>
            <a:normAutofit/>
          </a:bodyPr>
          <a:lstStyle/>
          <a:p>
            <a:r>
              <a:rPr lang="ru-RU" sz="2400" dirty="0" smtClean="0"/>
              <a:t/>
            </a:r>
            <a:br>
              <a:rPr lang="ru-RU" sz="2400" dirty="0" smtClean="0"/>
            </a:br>
            <a:r>
              <a:rPr lang="ru-RU" sz="2400" dirty="0" smtClean="0"/>
              <a:t>      </a:t>
            </a:r>
            <a:br>
              <a:rPr lang="ru-RU" sz="2400" dirty="0" smtClean="0"/>
            </a:br>
            <a:endParaRPr lang="ru-RU" sz="2400" b="1" dirty="0">
              <a:solidFill>
                <a:schemeClr val="tx1">
                  <a:lumMod val="85000"/>
                  <a:lumOff val="15000"/>
                </a:schemeClr>
              </a:solidFill>
              <a:effectLst>
                <a:outerShdw blurRad="38100" dist="38100" dir="2700000" algn="tl">
                  <a:srgbClr val="000000">
                    <a:alpha val="43137"/>
                  </a:srgbClr>
                </a:outerShdw>
              </a:effectLst>
            </a:endParaRPr>
          </a:p>
        </p:txBody>
      </p:sp>
      <p:pic>
        <p:nvPicPr>
          <p:cNvPr id="1028" name="Picture 4"/>
          <p:cNvPicPr>
            <a:picLocks noChangeAspect="1" noChangeArrowheads="1"/>
          </p:cNvPicPr>
          <p:nvPr/>
        </p:nvPicPr>
        <p:blipFill>
          <a:blip r:embed="rId3" cstate="print"/>
          <a:srcRect/>
          <a:stretch>
            <a:fillRect/>
          </a:stretch>
        </p:blipFill>
        <p:spPr bwMode="auto">
          <a:xfrm>
            <a:off x="827584" y="692696"/>
            <a:ext cx="7344816" cy="4896544"/>
          </a:xfrm>
          <a:prstGeom prst="rect">
            <a:avLst/>
          </a:prstGeom>
          <a:noFill/>
          <a:ln w="9525">
            <a:noFill/>
            <a:miter lim="800000"/>
            <a:headEnd/>
            <a:tailEnd/>
          </a:ln>
        </p:spPr>
      </p:pic>
      <p:sp>
        <p:nvSpPr>
          <p:cNvPr id="10" name="Прямоугольник 9"/>
          <p:cNvSpPr/>
          <p:nvPr/>
        </p:nvSpPr>
        <p:spPr>
          <a:xfrm>
            <a:off x="1187624" y="1196752"/>
            <a:ext cx="6264696" cy="3016210"/>
          </a:xfrm>
          <a:prstGeom prst="rect">
            <a:avLst/>
          </a:prstGeom>
        </p:spPr>
        <p:txBody>
          <a:bodyPr wrap="square">
            <a:spAutoFit/>
          </a:bodyPr>
          <a:lstStyle/>
          <a:p>
            <a:pPr algn="just"/>
            <a:r>
              <a:rPr lang="ru-RU" sz="2800" b="1" dirty="0" smtClean="0"/>
              <a:t>Как и во что играть с детьми?</a:t>
            </a:r>
            <a:r>
              <a:rPr lang="ru-RU" sz="2800" dirty="0" smtClean="0"/>
              <a:t> </a:t>
            </a:r>
            <a:r>
              <a:rPr lang="ru-RU" sz="4000" dirty="0" smtClean="0"/>
              <a:t/>
            </a:r>
            <a:br>
              <a:rPr lang="ru-RU" sz="4000" dirty="0" smtClean="0"/>
            </a:br>
            <a:r>
              <a:rPr lang="ru-RU" dirty="0" smtClean="0"/>
              <a:t/>
            </a:r>
            <a:br>
              <a:rPr lang="ru-RU" dirty="0" smtClean="0"/>
            </a:br>
            <a:r>
              <a:rPr lang="ru-RU" dirty="0" smtClean="0"/>
              <a:t>Игра должна приносить радость. Оживляйте игру сказкой или рассказом. Создайте в игре непринужденную обстановку. Не следует иметь специально игрушки для мальчиков и для девочек. Всем детям одинаково нужны куклы, транспорт, двигательные игрушки, конструктор и др.  </a:t>
            </a:r>
            <a:br>
              <a:rPr lang="ru-RU" dirty="0" smtClean="0"/>
            </a:br>
            <a:r>
              <a:rPr lang="ru-RU" dirty="0" smtClean="0"/>
              <a:t>Играя с детьми, Вы не только пробудете их интерес, увлечете, но также улучшите взаимоотношения с ребенком</a:t>
            </a:r>
            <a:r>
              <a:rPr lang="ru-RU" sz="1400" dirty="0" smtClean="0"/>
              <a:t>.</a:t>
            </a:r>
            <a:r>
              <a:rPr lang="ru-RU" dirty="0" smtClean="0"/>
              <a:t>. </a:t>
            </a:r>
            <a:br>
              <a:rPr lang="ru-RU" dirty="0" smtClean="0"/>
            </a:b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332656"/>
            <a:ext cx="8229600" cy="5832648"/>
          </a:xfrm>
        </p:spPr>
        <p:txBody>
          <a:bodyPr>
            <a:normAutofit/>
          </a:bodyPr>
          <a:lstStyle/>
          <a:p>
            <a:r>
              <a:rPr lang="ru-RU" sz="2400" dirty="0" smtClean="0"/>
              <a:t/>
            </a:r>
            <a:br>
              <a:rPr lang="ru-RU" sz="2400" dirty="0" smtClean="0"/>
            </a:br>
            <a:r>
              <a:rPr lang="ru-RU" sz="2400" dirty="0" smtClean="0"/>
              <a:t>      </a:t>
            </a:r>
            <a:br>
              <a:rPr lang="ru-RU" sz="2400" dirty="0" smtClean="0"/>
            </a:br>
            <a:endParaRPr lang="ru-RU" sz="2400" b="1" dirty="0">
              <a:solidFill>
                <a:schemeClr val="tx1">
                  <a:lumMod val="85000"/>
                  <a:lumOff val="15000"/>
                </a:schemeClr>
              </a:solidFill>
              <a:effectLst>
                <a:outerShdw blurRad="38100" dist="38100" dir="2700000" algn="tl">
                  <a:srgbClr val="000000">
                    <a:alpha val="43137"/>
                  </a:srgbClr>
                </a:outerShdw>
              </a:effectLst>
            </a:endParaRPr>
          </a:p>
        </p:txBody>
      </p:sp>
      <p:pic>
        <p:nvPicPr>
          <p:cNvPr id="1028" name="Picture 4"/>
          <p:cNvPicPr>
            <a:picLocks noChangeAspect="1" noChangeArrowheads="1"/>
          </p:cNvPicPr>
          <p:nvPr/>
        </p:nvPicPr>
        <p:blipFill>
          <a:blip r:embed="rId3" cstate="print"/>
          <a:srcRect/>
          <a:stretch>
            <a:fillRect/>
          </a:stretch>
        </p:blipFill>
        <p:spPr bwMode="auto">
          <a:xfrm>
            <a:off x="827584" y="692696"/>
            <a:ext cx="7344816" cy="4896544"/>
          </a:xfrm>
          <a:prstGeom prst="rect">
            <a:avLst/>
          </a:prstGeom>
          <a:noFill/>
          <a:ln w="9525">
            <a:noFill/>
            <a:miter lim="800000"/>
            <a:headEnd/>
            <a:tailEnd/>
          </a:ln>
        </p:spPr>
      </p:pic>
      <p:sp>
        <p:nvSpPr>
          <p:cNvPr id="10" name="Прямоугольник 9"/>
          <p:cNvSpPr/>
          <p:nvPr/>
        </p:nvSpPr>
        <p:spPr>
          <a:xfrm>
            <a:off x="1187624" y="1052737"/>
            <a:ext cx="6552728" cy="4545222"/>
          </a:xfrm>
          <a:prstGeom prst="rect">
            <a:avLst/>
          </a:prstGeom>
        </p:spPr>
        <p:txBody>
          <a:bodyPr wrap="square">
            <a:spAutoFit/>
          </a:bodyPr>
          <a:lstStyle/>
          <a:p>
            <a:pPr lvl="0"/>
            <a:r>
              <a:rPr lang="ru-RU" b="1" u="sng" dirty="0" smtClean="0"/>
              <a:t> </a:t>
            </a:r>
            <a:r>
              <a:rPr lang="ru-RU" sz="2800" b="1" u="sng" dirty="0" smtClean="0"/>
              <a:t>С малышами до 3-х лет:</a:t>
            </a:r>
            <a:endParaRPr lang="ru-RU" u="sng" dirty="0" smtClean="0"/>
          </a:p>
          <a:p>
            <a:pPr algn="just">
              <a:buFontTx/>
              <a:buChar char="-"/>
            </a:pPr>
            <a:r>
              <a:rPr lang="ru-RU" dirty="0" smtClean="0"/>
              <a:t> предоставьте ребенку уютное местечко, набросайте туда подушки и мягкие игрушки, чтобы он мог там понежиться;</a:t>
            </a:r>
          </a:p>
          <a:p>
            <a:pPr algn="just">
              <a:buFontTx/>
              <a:buChar char="-"/>
            </a:pPr>
            <a:endParaRPr lang="ru-RU" dirty="0" smtClean="0"/>
          </a:p>
          <a:p>
            <a:pPr algn="just">
              <a:buFontTx/>
              <a:buChar char="-"/>
            </a:pPr>
            <a:r>
              <a:rPr lang="ru-RU" dirty="0" smtClean="0"/>
              <a:t> поиграйте с ребенком в прятки или в кошки-мышки с участием мягких игрушек или домашних животных;</a:t>
            </a:r>
          </a:p>
          <a:p>
            <a:pPr algn="just">
              <a:buFontTx/>
              <a:buChar char="-"/>
            </a:pPr>
            <a:endParaRPr lang="ru-RU" dirty="0" smtClean="0"/>
          </a:p>
          <a:p>
            <a:pPr algn="just">
              <a:buFontTx/>
              <a:buChar char="-"/>
            </a:pPr>
            <a:r>
              <a:rPr lang="ru-RU" dirty="0" smtClean="0"/>
              <a:t> поиграйте с водяными игрушками (ситечками, воронками, чашками и лодочками) в пластиковом тазике или переносном бассейне. Добавьте в воду голубой или зеленый краситель для большего эффекта;</a:t>
            </a:r>
          </a:p>
          <a:p>
            <a:pPr algn="just">
              <a:buFontTx/>
              <a:buChar char="-"/>
            </a:pPr>
            <a:endParaRPr lang="ru-RU" dirty="0" smtClean="0"/>
          </a:p>
          <a:p>
            <a:pPr algn="just"/>
            <a:r>
              <a:rPr lang="ru-RU" dirty="0" smtClean="0"/>
              <a:t>- почитайте с ребенком его любимые книжки.</a:t>
            </a:r>
          </a:p>
          <a:p>
            <a:pPr algn="ctr"/>
            <a:r>
              <a:rPr lang="ru-RU" dirty="0" smtClean="0"/>
              <a:t/>
            </a:r>
            <a:br>
              <a:rPr lang="ru-RU" dirty="0" smtClean="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332656"/>
            <a:ext cx="8229600" cy="5832648"/>
          </a:xfrm>
        </p:spPr>
        <p:txBody>
          <a:bodyPr>
            <a:normAutofit/>
          </a:bodyPr>
          <a:lstStyle/>
          <a:p>
            <a:r>
              <a:rPr lang="ru-RU" sz="2400" dirty="0" smtClean="0"/>
              <a:t/>
            </a:r>
            <a:br>
              <a:rPr lang="ru-RU" sz="2400" dirty="0" smtClean="0"/>
            </a:br>
            <a:r>
              <a:rPr lang="ru-RU" sz="2400" dirty="0" smtClean="0"/>
              <a:t>      </a:t>
            </a:r>
            <a:br>
              <a:rPr lang="ru-RU" sz="2400" dirty="0" smtClean="0"/>
            </a:br>
            <a:endParaRPr lang="ru-RU" sz="2400" b="1" dirty="0">
              <a:solidFill>
                <a:schemeClr val="tx1">
                  <a:lumMod val="85000"/>
                  <a:lumOff val="15000"/>
                </a:schemeClr>
              </a:solidFill>
              <a:effectLst>
                <a:outerShdw blurRad="38100" dist="38100" dir="2700000" algn="tl">
                  <a:srgbClr val="000000">
                    <a:alpha val="43137"/>
                  </a:srgbClr>
                </a:outerShdw>
              </a:effectLst>
            </a:endParaRPr>
          </a:p>
        </p:txBody>
      </p:sp>
      <p:pic>
        <p:nvPicPr>
          <p:cNvPr id="1028" name="Picture 4"/>
          <p:cNvPicPr>
            <a:picLocks noChangeAspect="1" noChangeArrowheads="1"/>
          </p:cNvPicPr>
          <p:nvPr/>
        </p:nvPicPr>
        <p:blipFill>
          <a:blip r:embed="rId3" cstate="print"/>
          <a:srcRect/>
          <a:stretch>
            <a:fillRect/>
          </a:stretch>
        </p:blipFill>
        <p:spPr bwMode="auto">
          <a:xfrm>
            <a:off x="827584" y="692696"/>
            <a:ext cx="7344816" cy="4896544"/>
          </a:xfrm>
          <a:prstGeom prst="rect">
            <a:avLst/>
          </a:prstGeom>
          <a:noFill/>
          <a:ln w="9525">
            <a:noFill/>
            <a:miter lim="800000"/>
            <a:headEnd/>
            <a:tailEnd/>
          </a:ln>
        </p:spPr>
      </p:pic>
      <p:sp>
        <p:nvSpPr>
          <p:cNvPr id="10" name="Прямоугольник 9"/>
          <p:cNvSpPr/>
          <p:nvPr/>
        </p:nvSpPr>
        <p:spPr>
          <a:xfrm>
            <a:off x="1187624" y="1052737"/>
            <a:ext cx="6552728" cy="4955203"/>
          </a:xfrm>
          <a:prstGeom prst="rect">
            <a:avLst/>
          </a:prstGeom>
        </p:spPr>
        <p:txBody>
          <a:bodyPr wrap="square">
            <a:spAutoFit/>
          </a:bodyPr>
          <a:lstStyle/>
          <a:p>
            <a:pPr lvl="0"/>
            <a:r>
              <a:rPr lang="ru-RU" b="1" u="sng" dirty="0" smtClean="0"/>
              <a:t> </a:t>
            </a:r>
            <a:r>
              <a:rPr lang="ru-RU" sz="2800" b="1" u="sng" dirty="0" smtClean="0"/>
              <a:t>С детьми от 3-х до 7-ми лет:</a:t>
            </a:r>
          </a:p>
          <a:p>
            <a:pPr algn="just">
              <a:buFontTx/>
              <a:buChar char="-"/>
            </a:pPr>
            <a:r>
              <a:rPr lang="ru-RU" dirty="0" smtClean="0"/>
              <a:t>  спойте вместе детскую песенку;</a:t>
            </a:r>
          </a:p>
          <a:p>
            <a:pPr algn="just">
              <a:buFontTx/>
              <a:buChar char="-"/>
            </a:pPr>
            <a:r>
              <a:rPr lang="ru-RU" dirty="0" smtClean="0"/>
              <a:t>  проговорите вместе детские считалочки;</a:t>
            </a:r>
          </a:p>
          <a:p>
            <a:pPr algn="just"/>
            <a:r>
              <a:rPr lang="ru-RU" dirty="0" smtClean="0"/>
              <a:t>- почитайте вместе книжки. Сыграйте роли ваших любимых персонажей из книг;</a:t>
            </a:r>
          </a:p>
          <a:p>
            <a:pPr algn="just"/>
            <a:r>
              <a:rPr lang="ru-RU" dirty="0" smtClean="0"/>
              <a:t>-  соберите вместе конструктор;</a:t>
            </a:r>
          </a:p>
          <a:p>
            <a:pPr algn="just"/>
            <a:r>
              <a:rPr lang="ru-RU" dirty="0" smtClean="0"/>
              <a:t>-  поиграйте вместе в настольные игры;</a:t>
            </a:r>
          </a:p>
          <a:p>
            <a:pPr algn="just"/>
            <a:r>
              <a:rPr lang="ru-RU" dirty="0" smtClean="0"/>
              <a:t>- погуляйте вместе с ребенком и домашними животными или покормите птиц в парке;</a:t>
            </a:r>
          </a:p>
          <a:p>
            <a:pPr algn="just">
              <a:buFontTx/>
              <a:buChar char="-"/>
            </a:pPr>
            <a:r>
              <a:rPr lang="ru-RU" dirty="0" smtClean="0"/>
              <a:t>  поиграйте вместе в мяч;</a:t>
            </a:r>
          </a:p>
          <a:p>
            <a:pPr algn="just">
              <a:buFontTx/>
              <a:buChar char="-"/>
            </a:pPr>
            <a:r>
              <a:rPr lang="ru-RU" dirty="0" smtClean="0"/>
              <a:t>  разыграйте пантомиму, например, изобразите действия рассеянного человека, у которого носки разного цвета, или человека, который забыл, как его зовут;</a:t>
            </a:r>
          </a:p>
          <a:p>
            <a:pPr algn="just"/>
            <a:r>
              <a:rPr lang="ru-RU" dirty="0" smtClean="0"/>
              <a:t>-  слепите вместе животных из глины или пластилина.</a:t>
            </a:r>
          </a:p>
          <a:p>
            <a:pPr>
              <a:buFontTx/>
              <a:buChar char="-"/>
            </a:pPr>
            <a:endParaRPr lang="ru-RU" dirty="0" smtClean="0"/>
          </a:p>
          <a:p>
            <a:pPr algn="ctr"/>
            <a:r>
              <a:rPr lang="ru-RU" dirty="0" smtClean="0"/>
              <a:t/>
            </a:r>
            <a:br>
              <a:rPr lang="ru-RU" dirty="0" smtClean="0"/>
            </a:b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332656"/>
            <a:ext cx="8229600" cy="5832648"/>
          </a:xfrm>
        </p:spPr>
        <p:txBody>
          <a:bodyPr>
            <a:normAutofit/>
          </a:bodyPr>
          <a:lstStyle/>
          <a:p>
            <a:r>
              <a:rPr lang="ru-RU" sz="2400" dirty="0" smtClean="0"/>
              <a:t/>
            </a:r>
            <a:br>
              <a:rPr lang="ru-RU" sz="2400" dirty="0" smtClean="0"/>
            </a:br>
            <a:r>
              <a:rPr lang="ru-RU" sz="2400" dirty="0" smtClean="0"/>
              <a:t>      </a:t>
            </a:r>
            <a:br>
              <a:rPr lang="ru-RU" sz="2400" dirty="0" smtClean="0"/>
            </a:br>
            <a:endParaRPr lang="ru-RU" sz="2400" b="1" dirty="0">
              <a:solidFill>
                <a:schemeClr val="tx1">
                  <a:lumMod val="85000"/>
                  <a:lumOff val="15000"/>
                </a:schemeClr>
              </a:solidFill>
              <a:effectLst>
                <a:outerShdw blurRad="38100" dist="38100" dir="2700000" algn="tl">
                  <a:srgbClr val="000000">
                    <a:alpha val="43137"/>
                  </a:srgbClr>
                </a:outerShdw>
              </a:effectLst>
            </a:endParaRPr>
          </a:p>
        </p:txBody>
      </p:sp>
      <p:pic>
        <p:nvPicPr>
          <p:cNvPr id="1028" name="Picture 4"/>
          <p:cNvPicPr>
            <a:picLocks noChangeAspect="1" noChangeArrowheads="1"/>
          </p:cNvPicPr>
          <p:nvPr/>
        </p:nvPicPr>
        <p:blipFill>
          <a:blip r:embed="rId3" cstate="print"/>
          <a:srcRect/>
          <a:stretch>
            <a:fillRect/>
          </a:stretch>
        </p:blipFill>
        <p:spPr bwMode="auto">
          <a:xfrm>
            <a:off x="827584" y="692696"/>
            <a:ext cx="7416824" cy="4896544"/>
          </a:xfrm>
          <a:prstGeom prst="rect">
            <a:avLst/>
          </a:prstGeom>
          <a:noFill/>
          <a:ln w="9525">
            <a:noFill/>
            <a:miter lim="800000"/>
            <a:headEnd/>
            <a:tailEnd/>
          </a:ln>
        </p:spPr>
      </p:pic>
      <p:sp>
        <p:nvSpPr>
          <p:cNvPr id="10" name="Прямоугольник 9"/>
          <p:cNvSpPr/>
          <p:nvPr/>
        </p:nvSpPr>
        <p:spPr>
          <a:xfrm>
            <a:off x="1187624" y="1052737"/>
            <a:ext cx="6552728" cy="4247317"/>
          </a:xfrm>
          <a:prstGeom prst="rect">
            <a:avLst/>
          </a:prstGeom>
        </p:spPr>
        <p:txBody>
          <a:bodyPr wrap="square">
            <a:spAutoFit/>
          </a:bodyPr>
          <a:lstStyle/>
          <a:p>
            <a:pPr algn="just"/>
            <a:r>
              <a:rPr lang="ru-RU" b="1" dirty="0" smtClean="0"/>
              <a:t>     </a:t>
            </a:r>
            <a:r>
              <a:rPr lang="ru-RU" dirty="0" smtClean="0"/>
              <a:t>Если ребёнку только что купили игрушку, и он знает, как ей играть, лучше предоставить ему возможность действовать самостоятельно. Но скоро опыт ребёнка истощается. Игрушка становится не интересной. Здесь нужна помощь старших, подсказать новое игровое действие, показать их, предложить дополнительный игровой материал к сложившейся игре. Играя вместе с ребёнком, родителям важно следить за своим планом. Ровный, спокойный, доброжелательный тон равного по игре партнёра вселяет ребёнку уверенность в том, что его понимают, с ним хотят играть. </a:t>
            </a:r>
          </a:p>
          <a:p>
            <a:pPr algn="just"/>
            <a:r>
              <a:rPr lang="ru-RU" dirty="0" smtClean="0"/>
              <a:t>     Игрушки, </a:t>
            </a:r>
            <a:r>
              <a:rPr lang="ru-RU" smtClean="0"/>
              <a:t>игры </a:t>
            </a:r>
            <a:r>
              <a:rPr lang="ru-RU" smtClean="0"/>
              <a:t>- одно </a:t>
            </a:r>
            <a:r>
              <a:rPr lang="ru-RU" dirty="0" smtClean="0"/>
              <a:t>из самых сильных средств воспитания в руках общества! </a:t>
            </a:r>
          </a:p>
          <a:p>
            <a:pPr>
              <a:buFontTx/>
              <a:buChar char="-"/>
            </a:pPr>
            <a:endParaRPr lang="ru-RU" dirty="0" smtClean="0"/>
          </a:p>
          <a:p>
            <a:pPr algn="ctr"/>
            <a:r>
              <a:rPr lang="ru-RU" dirty="0" smtClean="0"/>
              <a:t/>
            </a:r>
            <a:br>
              <a:rPr lang="ru-RU" dirty="0" smtClean="0"/>
            </a:b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542</Words>
  <Application>Microsoft Office PowerPoint</Application>
  <PresentationFormat>Экран (4:3)</PresentationFormat>
  <Paragraphs>53</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 Поиграй со мной!</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31</cp:revision>
  <dcterms:created xsi:type="dcterms:W3CDTF">2025-04-03T10:46:25Z</dcterms:created>
  <dcterms:modified xsi:type="dcterms:W3CDTF">2025-04-08T10:04:32Z</dcterms:modified>
</cp:coreProperties>
</file>