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18"/>
  </p:notesMasterIdLst>
  <p:handoutMasterIdLst>
    <p:handoutMasterId r:id="rId19"/>
  </p:handoutMasterIdLst>
  <p:sldIdLst>
    <p:sldId id="389" r:id="rId2"/>
    <p:sldId id="294" r:id="rId3"/>
    <p:sldId id="369" r:id="rId4"/>
    <p:sldId id="395" r:id="rId5"/>
    <p:sldId id="373" r:id="rId6"/>
    <p:sldId id="390" r:id="rId7"/>
    <p:sldId id="359" r:id="rId8"/>
    <p:sldId id="386" r:id="rId9"/>
    <p:sldId id="357" r:id="rId10"/>
    <p:sldId id="365" r:id="rId11"/>
    <p:sldId id="367" r:id="rId12"/>
    <p:sldId id="380" r:id="rId13"/>
    <p:sldId id="382" r:id="rId14"/>
    <p:sldId id="384" r:id="rId15"/>
    <p:sldId id="321" r:id="rId16"/>
    <p:sldId id="394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CFFA98D3-B24F-4F68-A037-5916F1CA63D6}">
          <p14:sldIdLst>
            <p14:sldId id="389"/>
            <p14:sldId id="294"/>
            <p14:sldId id="369"/>
            <p14:sldId id="395"/>
            <p14:sldId id="373"/>
            <p14:sldId id="390"/>
            <p14:sldId id="359"/>
            <p14:sldId id="386"/>
            <p14:sldId id="357"/>
            <p14:sldId id="365"/>
            <p14:sldId id="367"/>
            <p14:sldId id="380"/>
            <p14:sldId id="382"/>
            <p14:sldId id="384"/>
            <p14:sldId id="321"/>
            <p14:sldId id="394"/>
          </p14:sldIdLst>
        </p14:section>
        <p14:section name="Раздел без заголовка" id="{E187C263-48EB-4552-B25B-83C8BFFC16A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3399"/>
    <a:srgbClr val="0000FF"/>
    <a:srgbClr val="FF0000"/>
    <a:srgbClr val="FFE1CD"/>
    <a:srgbClr val="FFFFCC"/>
    <a:srgbClr val="A50021"/>
    <a:srgbClr val="DDDDDD"/>
    <a:srgbClr val="ECECE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4817" autoAdjust="0"/>
  </p:normalViewPr>
  <p:slideViewPr>
    <p:cSldViewPr>
      <p:cViewPr varScale="1">
        <p:scale>
          <a:sx n="109" d="100"/>
          <a:sy n="109" d="100"/>
        </p:scale>
        <p:origin x="163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01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ABB11FFF-2F3E-4457-9381-75B018DA32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0734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6C13BFC-346B-41A6-8507-97D3DB1765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7580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C13BFC-346B-41A6-8507-97D3DB1765E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140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8F5DB9-9B86-4AEA-9F3F-8DEA9743C0B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EF1944-375F-47BA-AEAA-5ED845BB0F0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729A3451-AFE0-43F9-883F-96502CF20F1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pPr>
              <a:defRPr/>
            </a:pPr>
            <a:fld id="{6AD67528-8A79-449E-9AC4-D18799AE61D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95F408-C042-4D76-AF3E-402D59914F6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514C45-EE6D-4518-ACB0-08438EFD9B0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0B25CC05-2F8C-4177-802B-A6D02094C83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DA1E13-2263-4F24-BE64-DB8A57BCA3C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EC23C037-B684-473A-99F5-5A8F5DB1169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5F4ACB4D-45ED-4585-B10A-DC1AD6D4F1A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8073C2A-C0E3-47CE-85E1-66EAC2D4294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olga\Desktop\342\news_116621_image_900x_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24328" y="45823"/>
            <a:ext cx="1419469" cy="227706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71600" y="2302530"/>
            <a:ext cx="72008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kern="1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ookman Old Style" pitchFamily="18" charset="0"/>
                <a:cs typeface="Arial"/>
              </a:rPr>
              <a:t>Комплектование МДОО</a:t>
            </a:r>
          </a:p>
          <a:p>
            <a:pPr algn="ctr"/>
            <a:r>
              <a:rPr lang="ru-RU" sz="3000" b="1" kern="1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ookman Old Style" pitchFamily="18" charset="0"/>
                <a:cs typeface="Arial"/>
              </a:rPr>
              <a:t>Ленинского района </a:t>
            </a:r>
          </a:p>
          <a:p>
            <a:pPr algn="ctr"/>
            <a:r>
              <a:rPr lang="ru-RU" sz="3000" b="1" kern="1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ookman Old Style" pitchFamily="18" charset="0"/>
                <a:cs typeface="Arial"/>
              </a:rPr>
              <a:t>г. Екатеринбурга </a:t>
            </a:r>
            <a:endParaRPr lang="ru-RU" sz="3000" b="1" kern="10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Bookman Old Style" pitchFamily="18" charset="0"/>
              <a:cs typeface="Arial"/>
            </a:endParaRPr>
          </a:p>
          <a:p>
            <a:pPr algn="ctr"/>
            <a:endParaRPr lang="ru-RU" sz="3000" b="1" kern="1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Bookman Old Style" pitchFamily="18" charset="0"/>
              <a:cs typeface="Arial"/>
            </a:endParaRPr>
          </a:p>
          <a:p>
            <a:pPr algn="ctr"/>
            <a:r>
              <a:rPr lang="en-US" sz="3000" b="1" kern="1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ookman Old Style" pitchFamily="18" charset="0"/>
                <a:cs typeface="Arial"/>
              </a:rPr>
              <a:t>202</a:t>
            </a:r>
            <a:r>
              <a:rPr lang="ru-RU" sz="3000" b="1" kern="1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ookman Old Style" pitchFamily="18" charset="0"/>
                <a:cs typeface="Arial"/>
              </a:rPr>
              <a:t>3</a:t>
            </a:r>
            <a:r>
              <a:rPr lang="en-US" sz="3000" b="1" kern="1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ookman Old Style" pitchFamily="18" charset="0"/>
                <a:cs typeface="Arial"/>
              </a:rPr>
              <a:t>-202</a:t>
            </a:r>
            <a:r>
              <a:rPr lang="ru-RU" sz="3000" b="1" kern="1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ookman Old Style" pitchFamily="18" charset="0"/>
                <a:cs typeface="Arial"/>
              </a:rPr>
              <a:t>4 </a:t>
            </a:r>
            <a:r>
              <a:rPr lang="ru-RU" sz="3000" b="1" kern="1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ookman Old Style" pitchFamily="18" charset="0"/>
                <a:cs typeface="Arial"/>
              </a:rPr>
              <a:t>учебный год</a:t>
            </a:r>
          </a:p>
        </p:txBody>
      </p:sp>
    </p:spTree>
    <p:extLst>
      <p:ext uri="{BB962C8B-B14F-4D97-AF65-F5344CB8AC3E}">
        <p14:creationId xmlns:p14="http://schemas.microsoft.com/office/powerpoint/2010/main" val="135557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31540" y="548680"/>
            <a:ext cx="806489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000099"/>
                </a:solidFill>
                <a:latin typeface="Bookman Old Style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 основании Порядка учёта </a:t>
            </a:r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родители (законные представители) могут отказаться от </a:t>
            </a:r>
            <a:r>
              <a:rPr lang="ru-RU" sz="1600" dirty="0">
                <a:solidFill>
                  <a:srgbClr val="000099"/>
                </a:solidFill>
                <a:latin typeface="Bookman Old Style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предоставленного </a:t>
            </a:r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места в МДОО, </a:t>
            </a:r>
            <a:r>
              <a:rPr lang="ru-RU" sz="1600" dirty="0">
                <a:solidFill>
                  <a:srgbClr val="000099"/>
                </a:solidFill>
                <a:latin typeface="Bookman Old Style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написав заявление «На смену МДОО» в управлении образования Ленинского </a:t>
            </a:r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района.</a:t>
            </a:r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ru-RU" sz="1600" dirty="0" smtClean="0">
              <a:solidFill>
                <a:srgbClr val="000099"/>
              </a:solidFill>
              <a:latin typeface="Bookman Old Style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  <a:cs typeface="Times New Roman" panose="02020603050405020304" pitchFamily="18" charset="0"/>
              </a:rPr>
              <a:t>Заявление </a:t>
            </a:r>
            <a:r>
              <a:rPr lang="ru-RU" sz="1600" dirty="0">
                <a:solidFill>
                  <a:srgbClr val="000099"/>
                </a:solidFill>
                <a:latin typeface="Bookman Old Style" pitchFamily="18" charset="0"/>
                <a:cs typeface="Times New Roman" panose="02020603050405020304" pitchFamily="18" charset="0"/>
              </a:rPr>
              <a:t>«На смену МДОО» может быть удовлетворено в указанный </a:t>
            </a:r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родителями </a:t>
            </a:r>
            <a:r>
              <a:rPr lang="ru-RU" sz="1600" dirty="0">
                <a:solidFill>
                  <a:srgbClr val="000099"/>
                </a:solidFill>
                <a:latin typeface="Bookman Old Style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(законные представители) </a:t>
            </a:r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  <a:cs typeface="Times New Roman" panose="02020603050405020304" pitchFamily="18" charset="0"/>
              </a:rPr>
              <a:t>период </a:t>
            </a:r>
            <a:r>
              <a:rPr lang="ru-RU" sz="1600" dirty="0">
                <a:solidFill>
                  <a:srgbClr val="000099"/>
                </a:solidFill>
                <a:latin typeface="Bookman Old Style" pitchFamily="18" charset="0"/>
                <a:cs typeface="Times New Roman" panose="02020603050405020304" pitchFamily="18" charset="0"/>
              </a:rPr>
              <a:t>рассмотрения заявления при наличии свободных мест в желаемых МДОО. После окончания периода рассмотрения заявления «На смену МДОО» учётная карточка ребёнка будет рассматривается на свободные места в пределах административного района по месту жительства. </a:t>
            </a:r>
          </a:p>
          <a:p>
            <a:pPr>
              <a:buClr>
                <a:srgbClr val="FF0000"/>
              </a:buClr>
            </a:pPr>
            <a:endParaRPr lang="ru-RU" sz="1600" dirty="0" smtClean="0">
              <a:solidFill>
                <a:srgbClr val="000099"/>
              </a:solidFill>
              <a:latin typeface="Bookman Old Style" pitchFamily="18" charset="0"/>
              <a:ea typeface="Liberation Serif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FF0000"/>
              </a:buClr>
            </a:pPr>
            <a:endParaRPr lang="ru-RU" sz="1600" dirty="0">
              <a:solidFill>
                <a:srgbClr val="000099"/>
              </a:solidFill>
              <a:latin typeface="Bookman Old Style" pitchFamily="18" charset="0"/>
            </a:endParaRPr>
          </a:p>
        </p:txBody>
      </p:sp>
      <p:pic>
        <p:nvPicPr>
          <p:cNvPr id="6147" name="Picture 3" descr="C:\Users\olga\Desktop\день открытых дверей\Ленинский\фото\20190713_1154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068960"/>
            <a:ext cx="5976664" cy="336187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55776" y="60593"/>
            <a:ext cx="41729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cap="sm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Заявление «На смену МДОО»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5014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1520" y="692696"/>
            <a:ext cx="8281455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Bef>
                <a:spcPts val="600"/>
              </a:spcBef>
              <a:spcAft>
                <a:spcPts val="600"/>
              </a:spcAft>
            </a:pPr>
            <a:r>
              <a:rPr lang="ru-RU" sz="1400" b="1" dirty="0">
                <a:solidFill>
                  <a:srgbClr val="000099"/>
                </a:solidFill>
                <a:latin typeface="Bookman Old Style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Перевод</a:t>
            </a:r>
            <a:r>
              <a:rPr lang="ru-RU" sz="1400" dirty="0">
                <a:solidFill>
                  <a:srgbClr val="000099"/>
                </a:solidFill>
                <a:latin typeface="Bookman Old Style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обучающихся из одной организации в другую осуществляется на основании приказа Министерства образования и науки Российской Федерации от 28.12.2015 № 1527 «Об утверждении Порядка и условий осуществления перевода обучающихся из одной организации, осуществляющей образовательную деятельность по образовательным программам дошкольного образования, в другие организации, осуществляющие образовательную деятельность по образовательным программам соответствующих уровня и </a:t>
            </a:r>
            <a:r>
              <a:rPr lang="ru-RU" sz="1400" dirty="0" smtClean="0">
                <a:solidFill>
                  <a:srgbClr val="000099"/>
                </a:solidFill>
                <a:latin typeface="Bookman Old Style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направленности».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rgbClr val="000099"/>
                </a:solidFill>
                <a:latin typeface="Bookman Old Style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 </a:t>
            </a:r>
            <a:r>
              <a:rPr lang="ru-RU" sz="1400" dirty="0">
                <a:solidFill>
                  <a:srgbClr val="000099"/>
                </a:solidFill>
                <a:latin typeface="Bookman Old Style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основании установленного Порядка родители (законные представители) </a:t>
            </a:r>
            <a:r>
              <a:rPr lang="ru-RU" sz="1400" dirty="0" smtClean="0">
                <a:solidFill>
                  <a:srgbClr val="000099"/>
                </a:solidFill>
                <a:latin typeface="Bookman Old Style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могут обратиться </a:t>
            </a:r>
            <a:r>
              <a:rPr lang="ru-RU" sz="1400" dirty="0">
                <a:solidFill>
                  <a:srgbClr val="000099"/>
                </a:solidFill>
                <a:latin typeface="Bookman Old Style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 выбранную Муниципальную дошкольную образовательную организацию </a:t>
            </a:r>
            <a:r>
              <a:rPr lang="ru-RU" sz="1400" dirty="0" smtClean="0">
                <a:solidFill>
                  <a:srgbClr val="000099"/>
                </a:solidFill>
                <a:latin typeface="Bookman Old Style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 </a:t>
            </a:r>
            <a:r>
              <a:rPr lang="ru-RU" sz="1400" dirty="0">
                <a:solidFill>
                  <a:srgbClr val="000099"/>
                </a:solidFill>
                <a:latin typeface="Bookman Old Style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запросом о наличии свободных мест в соответствующей возрастной категории обучающегося и необходимой направленности группы. Руководитель образовательной организации предоставит письменный ответ в установленный законом срок. </a:t>
            </a:r>
            <a:endParaRPr lang="ru-RU" sz="1400" dirty="0" smtClean="0">
              <a:solidFill>
                <a:srgbClr val="000099"/>
              </a:solidFill>
              <a:latin typeface="Bookman Old Style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rgbClr val="000099"/>
                </a:solidFill>
                <a:latin typeface="Bookman Old Style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Процедура </a:t>
            </a:r>
            <a:r>
              <a:rPr lang="ru-RU" sz="1400" dirty="0">
                <a:solidFill>
                  <a:srgbClr val="000099"/>
                </a:solidFill>
                <a:latin typeface="Bookman Old Style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перевода ребёнка из одной МДОО в другую осуществляется при наличии свободных мест в выбранной образовательной организации и условии, что ребёнок является воспитанником детского сада и уже обучается по общеобразовательной программе дошкольного образования соответствующего возраста</a:t>
            </a:r>
            <a:r>
              <a:rPr lang="ru-RU" sz="1400" dirty="0" smtClean="0">
                <a:solidFill>
                  <a:srgbClr val="000099"/>
                </a:solidFill>
                <a:latin typeface="Bookman Old Style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rgbClr val="000099"/>
                </a:solidFill>
                <a:latin typeface="Bookman Old Style" pitchFamily="18" charset="0"/>
              </a:rPr>
              <a:t>Для получения информации о наличии свободных мест в МДОО и подачи заявления на перевод из одной МДОО в другую МДОО родителям (законным представителям) необходимо воспользоваться электронным сервисом «Переводы в детских садах», размещенном в Личном кабинете официального портала города Екатеринбурга (</a:t>
            </a:r>
            <a:r>
              <a:rPr lang="ru-RU" sz="1400" dirty="0" err="1">
                <a:solidFill>
                  <a:srgbClr val="000099"/>
                </a:solidFill>
                <a:latin typeface="Bookman Old Style" pitchFamily="18" charset="0"/>
              </a:rPr>
              <a:t>кабинет.екатеринбург.рф</a:t>
            </a:r>
            <a:r>
              <a:rPr lang="ru-RU" sz="1400" dirty="0">
                <a:solidFill>
                  <a:srgbClr val="000099"/>
                </a:solidFill>
                <a:latin typeface="Bookman Old Style" pitchFamily="18" charset="0"/>
              </a:rPr>
              <a:t>/</a:t>
            </a:r>
            <a:r>
              <a:rPr lang="ru-RU" sz="1400" dirty="0" err="1">
                <a:solidFill>
                  <a:srgbClr val="000099"/>
                </a:solidFill>
                <a:latin typeface="Bookman Old Style" pitchFamily="18" charset="0"/>
              </a:rPr>
              <a:t>childtransfer</a:t>
            </a:r>
            <a:r>
              <a:rPr lang="ru-RU" sz="1400" dirty="0">
                <a:solidFill>
                  <a:srgbClr val="000099"/>
                </a:solidFill>
                <a:latin typeface="Bookman Old Style" pitchFamily="18" charset="0"/>
              </a:rPr>
              <a:t>).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ru-RU" sz="1400" dirty="0">
              <a:solidFill>
                <a:srgbClr val="000099"/>
              </a:solidFill>
              <a:effectLst/>
              <a:latin typeface="Bookman Old Style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99592" y="116632"/>
            <a:ext cx="77700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cap="sm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Перевод обучающихся из одной организации в другую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3010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683568" y="260648"/>
            <a:ext cx="7772400" cy="3498850"/>
          </a:xfrm>
        </p:spPr>
        <p:txBody>
          <a:bodyPr>
            <a:normAutofit fontScale="925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  <a:cs typeface="Times New Roman" panose="02020603050405020304" pitchFamily="18" charset="0"/>
              </a:rPr>
              <a:t>Родители </a:t>
            </a:r>
            <a:r>
              <a:rPr lang="ru-RU" sz="1600" dirty="0">
                <a:solidFill>
                  <a:srgbClr val="000099"/>
                </a:solidFill>
                <a:latin typeface="Bookman Old Style" pitchFamily="18" charset="0"/>
                <a:cs typeface="Times New Roman" panose="02020603050405020304" pitchFamily="18" charset="0"/>
              </a:rPr>
              <a:t>(законные представители) ребенка, которому на 1 сентября следующего учебного года не исполнилось полных 7 лет, отсутствуют противопоказания по здоровью, в том числе рекомендации территориальной психолого-медико-педагогической комиссии о необходимости обучения по адаптированной программе дошкольного образования, после отчисления ребенка из детского сада (при завершении договора об образовании или раньше), могут обратиться в управление образования по месту жительства или в МФЦ с заявлением «на смену МДОО», с учетом установленных периодов комплектования муниципальных дошкольных образовательных организаций.</a:t>
            </a:r>
          </a:p>
          <a:p>
            <a:endParaRPr lang="ru-RU" sz="1600" dirty="0">
              <a:solidFill>
                <a:srgbClr val="000099"/>
              </a:solidFill>
              <a:latin typeface="Bookman Old Style" pitchFamily="18" charset="0"/>
              <a:cs typeface="Simplified Arabic Fixed" pitchFamily="49" charset="-78"/>
            </a:endParaRPr>
          </a:p>
          <a:p>
            <a:endParaRPr lang="ru-RU" dirty="0">
              <a:solidFill>
                <a:srgbClr val="000099"/>
              </a:solidFill>
              <a:latin typeface="Bookman Old Style" pitchFamily="18" charset="0"/>
              <a:cs typeface="Simplified Arabic Fixed" pitchFamily="49" charset="-78"/>
            </a:endParaRPr>
          </a:p>
        </p:txBody>
      </p:sp>
      <p:pic>
        <p:nvPicPr>
          <p:cNvPr id="7171" name="Picture 3" descr="C:\Users\olga\Desktop\день открытых дверей\Ленинский\фото\2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356992"/>
            <a:ext cx="4464496" cy="334837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877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188640"/>
            <a:ext cx="82809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0099"/>
                </a:solidFill>
                <a:latin typeface="Bookman Old Style" pitchFamily="18" charset="0"/>
                <a:cs typeface="Times New Roman" pitchFamily="18" charset="0"/>
              </a:rPr>
              <a:t>В МДОО Ленинского района организованы</a:t>
            </a:r>
            <a:r>
              <a:rPr lang="ru-RU" b="1" dirty="0" smtClean="0">
                <a:solidFill>
                  <a:srgbClr val="000099"/>
                </a:solidFill>
                <a:latin typeface="Bookman Old Style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ВАРИАТИВНЫЕ ФОРМЫ ДОШКОЛЬНОГО ОБРАЗОВАНИЯ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ДЛЯ ДЕТЕЙ ДО 3 ЛЕТ, </a:t>
            </a:r>
          </a:p>
          <a:p>
            <a:pPr algn="ctr"/>
            <a:r>
              <a:rPr lang="ru-RU" dirty="0" smtClean="0">
                <a:solidFill>
                  <a:srgbClr val="000099"/>
                </a:solidFill>
                <a:latin typeface="Bookman Old Style" pitchFamily="18" charset="0"/>
                <a:cs typeface="Times New Roman" pitchFamily="18" charset="0"/>
              </a:rPr>
              <a:t>о работе которых можно узнать на официальных сайтах МДОО в сети «Интернет»</a:t>
            </a:r>
            <a:endParaRPr lang="ru-RU" dirty="0">
              <a:solidFill>
                <a:srgbClr val="000099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1588614"/>
              </p:ext>
            </p:extLst>
          </p:nvPr>
        </p:nvGraphicFramePr>
        <p:xfrm>
          <a:off x="611560" y="1772816"/>
          <a:ext cx="7920880" cy="4577658"/>
        </p:xfrm>
        <a:graphic>
          <a:graphicData uri="http://schemas.openxmlformats.org/drawingml/2006/table">
            <a:tbl>
              <a:tblPr/>
              <a:tblGrid>
                <a:gridCol w="4614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872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54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99"/>
                          </a:solidFill>
                          <a:latin typeface="Bookman Old Style" pitchFamily="18" charset="0"/>
                          <a:ea typeface="Calibri"/>
                          <a:cs typeface="Times New Roman" pitchFamily="18" charset="0"/>
                        </a:rPr>
                        <a:t>№ </a:t>
                      </a:r>
                      <a:r>
                        <a:rPr lang="ru-RU" sz="1600" b="1" dirty="0" err="1">
                          <a:solidFill>
                            <a:srgbClr val="000099"/>
                          </a:solidFill>
                          <a:latin typeface="Bookman Old Style" pitchFamily="18" charset="0"/>
                          <a:ea typeface="Calibri"/>
                          <a:cs typeface="Times New Roman" pitchFamily="18" charset="0"/>
                        </a:rPr>
                        <a:t>п</a:t>
                      </a:r>
                      <a:r>
                        <a:rPr lang="ru-RU" sz="1600" b="1" dirty="0">
                          <a:solidFill>
                            <a:srgbClr val="000099"/>
                          </a:solidFill>
                          <a:latin typeface="Bookman Old Style" pitchFamily="18" charset="0"/>
                          <a:ea typeface="Calibri"/>
                          <a:cs typeface="Times New Roman" pitchFamily="18" charset="0"/>
                        </a:rPr>
                        <a:t>/</a:t>
                      </a:r>
                      <a:r>
                        <a:rPr lang="ru-RU" sz="1600" b="1" dirty="0" err="1">
                          <a:solidFill>
                            <a:srgbClr val="000099"/>
                          </a:solidFill>
                          <a:latin typeface="Bookman Old Style" pitchFamily="18" charset="0"/>
                          <a:ea typeface="Calibri"/>
                          <a:cs typeface="Times New Roman" pitchFamily="18" charset="0"/>
                        </a:rPr>
                        <a:t>п</a:t>
                      </a:r>
                      <a:endParaRPr lang="ru-RU" sz="1600" b="1" dirty="0">
                        <a:solidFill>
                          <a:srgbClr val="000099"/>
                        </a:solidFill>
                        <a:latin typeface="Bookman Old Style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96" marR="53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99"/>
                          </a:solidFill>
                          <a:latin typeface="Bookman Old Style" pitchFamily="18" charset="0"/>
                          <a:ea typeface="Calibri"/>
                          <a:cs typeface="Times New Roman" pitchFamily="18" charset="0"/>
                        </a:rPr>
                        <a:t>Наименование </a:t>
                      </a:r>
                      <a:r>
                        <a:rPr lang="ru-RU" sz="1600" b="1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  <a:ea typeface="Calibri"/>
                          <a:cs typeface="Times New Roman" pitchFamily="18" charset="0"/>
                        </a:rPr>
                        <a:t>формы</a:t>
                      </a:r>
                      <a:endParaRPr lang="ru-RU" sz="1600" b="1" dirty="0">
                        <a:solidFill>
                          <a:srgbClr val="000099"/>
                        </a:solidFill>
                        <a:latin typeface="Bookman Old Style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96" marR="53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  <a:ea typeface="Calibri"/>
                          <a:cs typeface="Times New Roman" pitchFamily="18" charset="0"/>
                        </a:rPr>
                        <a:t>Наименование МДОО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rgbClr val="000099"/>
                        </a:solidFill>
                        <a:latin typeface="Bookman Old Style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96" marR="53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4012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99"/>
                          </a:solidFill>
                          <a:latin typeface="Bookman Old Style" pitchFamily="18" charset="0"/>
                          <a:ea typeface="Calibri"/>
                          <a:cs typeface="Times New Roman" pitchFamily="18" charset="0"/>
                        </a:rPr>
                        <a:t>0-1 год</a:t>
                      </a:r>
                    </a:p>
                  </a:txBody>
                  <a:tcPr marL="53996" marR="53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rgbClr val="000099"/>
                        </a:solidFill>
                        <a:latin typeface="Bookman Old Style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96" marR="53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53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99"/>
                          </a:solidFill>
                          <a:latin typeface="Bookman Old Style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53996" marR="53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rgbClr val="000099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Семейный клуб» </a:t>
                      </a:r>
                      <a:r>
                        <a:rPr lang="ru-RU" sz="1600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  <a:ea typeface="Calibri"/>
                          <a:cs typeface="Times New Roman" pitchFamily="18" charset="0"/>
                        </a:rPr>
                        <a:t>на территории</a:t>
                      </a:r>
                      <a:endParaRPr lang="ru-RU" sz="1600" dirty="0">
                        <a:solidFill>
                          <a:srgbClr val="000099"/>
                        </a:solidFill>
                        <a:latin typeface="Bookman Old Style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96" marR="53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  <a:ea typeface="Calibri"/>
                          <a:cs typeface="Times New Roman" pitchFamily="18" charset="0"/>
                        </a:rPr>
                        <a:t>№ 209</a:t>
                      </a:r>
                      <a:endParaRPr lang="ru-RU" sz="1600" dirty="0">
                        <a:solidFill>
                          <a:srgbClr val="000099"/>
                        </a:solidFill>
                        <a:latin typeface="Bookman Old Style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96" marR="53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443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99"/>
                          </a:solidFill>
                          <a:latin typeface="Bookman Old Style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53996" marR="53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rgbClr val="000099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«Центр игровой поддержки и организации </a:t>
                      </a:r>
                      <a:r>
                        <a:rPr lang="ru-RU" sz="1600" kern="1200" dirty="0" err="1" smtClean="0">
                          <a:solidFill>
                            <a:srgbClr val="000099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психилого</a:t>
                      </a:r>
                      <a:r>
                        <a:rPr lang="ru-RU" sz="1600" kern="1200" dirty="0" smtClean="0">
                          <a:solidFill>
                            <a:srgbClr val="000099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-педагогического сопровождения ребёнка. Первые шаги»</a:t>
                      </a:r>
                      <a:r>
                        <a:rPr lang="ru-RU" sz="1600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  <a:ea typeface="Calibri"/>
                          <a:cs typeface="Times New Roman" pitchFamily="18" charset="0"/>
                        </a:rPr>
                        <a:t> на территории</a:t>
                      </a:r>
                      <a:endParaRPr lang="ru-RU" sz="1600" dirty="0">
                        <a:solidFill>
                          <a:srgbClr val="000099"/>
                        </a:solidFill>
                        <a:latin typeface="Bookman Old Style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96" marR="53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  <a:ea typeface="Calibri"/>
                          <a:cs typeface="Times New Roman" pitchFamily="18" charset="0"/>
                        </a:rPr>
                        <a:t>№ 233</a:t>
                      </a:r>
                      <a:endParaRPr lang="ru-RU" sz="1600" dirty="0">
                        <a:solidFill>
                          <a:srgbClr val="000099"/>
                        </a:solidFill>
                        <a:latin typeface="Bookman Old Style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96" marR="53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3009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99"/>
                          </a:solidFill>
                          <a:latin typeface="Bookman Old Style" pitchFamily="18" charset="0"/>
                          <a:ea typeface="Calibri"/>
                          <a:cs typeface="Times New Roman" pitchFamily="18" charset="0"/>
                        </a:rPr>
                        <a:t>1-2 года</a:t>
                      </a:r>
                    </a:p>
                  </a:txBody>
                  <a:tcPr marL="53996" marR="53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rgbClr val="000099"/>
                        </a:solidFill>
                        <a:latin typeface="Bookman Old Style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96" marR="53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416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99"/>
                          </a:solidFill>
                          <a:latin typeface="Bookman Old Style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53996" marR="53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rgbClr val="000099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Группа «Вместе с мамой» </a:t>
                      </a:r>
                      <a:r>
                        <a:rPr lang="ru-RU" sz="1600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  <a:ea typeface="Calibri"/>
                          <a:cs typeface="Times New Roman" pitchFamily="18" charset="0"/>
                        </a:rPr>
                        <a:t>на территории</a:t>
                      </a:r>
                      <a:endParaRPr lang="ru-RU" sz="1600" dirty="0">
                        <a:solidFill>
                          <a:srgbClr val="000099"/>
                        </a:solidFill>
                        <a:latin typeface="Bookman Old Style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96" marR="53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  <a:ea typeface="Calibri"/>
                          <a:cs typeface="Times New Roman" pitchFamily="18" charset="0"/>
                        </a:rPr>
                        <a:t>№ 365, 465,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  <a:ea typeface="Calibri"/>
                          <a:cs typeface="Times New Roman" pitchFamily="18" charset="0"/>
                        </a:rPr>
                        <a:t>561, 573</a:t>
                      </a:r>
                      <a:endParaRPr lang="ru-RU" sz="1600" dirty="0">
                        <a:solidFill>
                          <a:srgbClr val="000099"/>
                        </a:solidFill>
                        <a:latin typeface="Bookman Old Style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96" marR="53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853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99"/>
                          </a:solidFill>
                          <a:latin typeface="Bookman Old Style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53996" marR="53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rgbClr val="000099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«Родительские сборы»</a:t>
                      </a:r>
                      <a:endParaRPr lang="ru-RU" sz="1600" dirty="0">
                        <a:solidFill>
                          <a:srgbClr val="000099"/>
                        </a:solidFill>
                        <a:latin typeface="Bookman Old Style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96" marR="53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  <a:ea typeface="Calibri"/>
                          <a:cs typeface="Times New Roman" pitchFamily="18" charset="0"/>
                        </a:rPr>
                        <a:t>№ 23 </a:t>
                      </a:r>
                      <a:endParaRPr lang="ru-RU" sz="1600" dirty="0">
                        <a:solidFill>
                          <a:srgbClr val="000099"/>
                        </a:solidFill>
                        <a:latin typeface="Bookman Old Style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96" marR="53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930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99"/>
                          </a:solidFill>
                          <a:latin typeface="Bookman Old Style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53996" marR="53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rgbClr val="000099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«</a:t>
                      </a:r>
                      <a:r>
                        <a:rPr lang="ru-RU" sz="1600" kern="1200" dirty="0" err="1" smtClean="0">
                          <a:solidFill>
                            <a:srgbClr val="000099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Волонтерство</a:t>
                      </a:r>
                      <a:r>
                        <a:rPr lang="ru-RU" sz="1600" kern="1200" dirty="0" smtClean="0">
                          <a:solidFill>
                            <a:srgbClr val="000099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» </a:t>
                      </a:r>
                      <a:r>
                        <a:rPr lang="ru-RU" sz="1600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  <a:ea typeface="Calibri"/>
                          <a:cs typeface="Times New Roman" pitchFamily="18" charset="0"/>
                        </a:rPr>
                        <a:t>на территории</a:t>
                      </a:r>
                    </a:p>
                  </a:txBody>
                  <a:tcPr marL="53996" marR="53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  <a:ea typeface="Calibri"/>
                          <a:cs typeface="Times New Roman" pitchFamily="18" charset="0"/>
                        </a:rPr>
                        <a:t>№ 46</a:t>
                      </a:r>
                    </a:p>
                  </a:txBody>
                  <a:tcPr marL="53996" marR="53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5210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99"/>
                          </a:solidFill>
                          <a:effectLst/>
                          <a:latin typeface="Bookman Old Style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dirty="0">
                        <a:solidFill>
                          <a:srgbClr val="000099"/>
                        </a:solidFill>
                        <a:effectLst/>
                        <a:latin typeface="Bookman Old Style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000099"/>
                          </a:solidFill>
                          <a:effectLst/>
                          <a:latin typeface="Bookman Old Style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«Летний (зимний) детско-родительский лагерь» </a:t>
                      </a:r>
                      <a:endParaRPr lang="ru-RU" sz="1600" dirty="0">
                        <a:solidFill>
                          <a:srgbClr val="000099"/>
                        </a:solidFill>
                        <a:effectLst/>
                        <a:latin typeface="Bookman Old Style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000099"/>
                          </a:solidFill>
                          <a:effectLst/>
                          <a:latin typeface="Bookman Old Style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 38</a:t>
                      </a:r>
                      <a:endParaRPr lang="ru-RU" sz="1600" dirty="0">
                        <a:solidFill>
                          <a:srgbClr val="000099"/>
                        </a:solidFill>
                        <a:effectLst/>
                        <a:latin typeface="Bookman Old Style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601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99"/>
                          </a:solidFill>
                          <a:effectLst/>
                          <a:latin typeface="Bookman Old Style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dirty="0">
                        <a:solidFill>
                          <a:srgbClr val="000099"/>
                        </a:solidFill>
                        <a:effectLst/>
                        <a:latin typeface="Bookman Old Style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99"/>
                          </a:solidFill>
                          <a:effectLst/>
                          <a:latin typeface="Bookman Old Style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«Лето-парк</a:t>
                      </a:r>
                      <a:r>
                        <a:rPr lang="ru-RU" sz="1600" dirty="0" smtClean="0">
                          <a:solidFill>
                            <a:srgbClr val="000099"/>
                          </a:solidFill>
                          <a:effectLst/>
                          <a:latin typeface="Bookman Old Style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600" dirty="0">
                        <a:solidFill>
                          <a:srgbClr val="000099"/>
                        </a:solidFill>
                        <a:effectLst/>
                        <a:latin typeface="Bookman Old Style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99"/>
                          </a:solidFill>
                          <a:effectLst/>
                          <a:latin typeface="Bookman Old Style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 35</a:t>
                      </a:r>
                      <a:endParaRPr lang="ru-RU" sz="1600" dirty="0">
                        <a:solidFill>
                          <a:srgbClr val="000099"/>
                        </a:solidFill>
                        <a:effectLst/>
                        <a:latin typeface="Bookman Old Style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18416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510534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5181331"/>
              </p:ext>
            </p:extLst>
          </p:nvPr>
        </p:nvGraphicFramePr>
        <p:xfrm>
          <a:off x="251520" y="697705"/>
          <a:ext cx="8424937" cy="5376865"/>
        </p:xfrm>
        <a:graphic>
          <a:graphicData uri="http://schemas.openxmlformats.org/drawingml/2006/table">
            <a:tbl>
              <a:tblPr/>
              <a:tblGrid>
                <a:gridCol w="4584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938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726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84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99"/>
                          </a:solidFill>
                          <a:latin typeface="Bookman Old Style" pitchFamily="18" charset="0"/>
                          <a:ea typeface="Calibri"/>
                          <a:cs typeface="Times New Roman" pitchFamily="18" charset="0"/>
                        </a:rPr>
                        <a:t>№ </a:t>
                      </a:r>
                      <a:r>
                        <a:rPr lang="ru-RU" sz="1600" b="1" dirty="0" err="1">
                          <a:solidFill>
                            <a:srgbClr val="000099"/>
                          </a:solidFill>
                          <a:latin typeface="Bookman Old Style" pitchFamily="18" charset="0"/>
                          <a:ea typeface="Calibri"/>
                          <a:cs typeface="Times New Roman" pitchFamily="18" charset="0"/>
                        </a:rPr>
                        <a:t>п</a:t>
                      </a:r>
                      <a:r>
                        <a:rPr lang="ru-RU" sz="1600" b="1" dirty="0">
                          <a:solidFill>
                            <a:srgbClr val="000099"/>
                          </a:solidFill>
                          <a:latin typeface="Bookman Old Style" pitchFamily="18" charset="0"/>
                          <a:ea typeface="Calibri"/>
                          <a:cs typeface="Times New Roman" pitchFamily="18" charset="0"/>
                        </a:rPr>
                        <a:t>/</a:t>
                      </a:r>
                      <a:r>
                        <a:rPr lang="ru-RU" sz="1600" b="1" dirty="0" err="1">
                          <a:solidFill>
                            <a:srgbClr val="000099"/>
                          </a:solidFill>
                          <a:latin typeface="Bookman Old Style" pitchFamily="18" charset="0"/>
                          <a:ea typeface="Calibri"/>
                          <a:cs typeface="Times New Roman" pitchFamily="18" charset="0"/>
                        </a:rPr>
                        <a:t>п</a:t>
                      </a:r>
                      <a:endParaRPr lang="ru-RU" sz="1600" b="1" dirty="0">
                        <a:solidFill>
                          <a:srgbClr val="000099"/>
                        </a:solidFill>
                        <a:latin typeface="Bookman Old Style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99"/>
                          </a:solidFill>
                          <a:latin typeface="Bookman Old Style" pitchFamily="18" charset="0"/>
                          <a:ea typeface="Calibri"/>
                          <a:cs typeface="Times New Roman" pitchFamily="18" charset="0"/>
                        </a:rPr>
                        <a:t>Наименование вариативной формы</a:t>
                      </a: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99"/>
                          </a:solidFill>
                          <a:latin typeface="Bookman Old Style" pitchFamily="18" charset="0"/>
                          <a:ea typeface="Calibri"/>
                          <a:cs typeface="Times New Roman" pitchFamily="18" charset="0"/>
                        </a:rPr>
                        <a:t>Особенности </a:t>
                      </a:r>
                      <a:r>
                        <a:rPr lang="ru-RU" sz="1600" b="1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  <a:ea typeface="Calibri"/>
                          <a:cs typeface="Times New Roman" pitchFamily="18" charset="0"/>
                        </a:rPr>
                        <a:t> вариативных</a:t>
                      </a:r>
                      <a:r>
                        <a:rPr lang="ru-RU" sz="1600" b="1" baseline="0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  <a:ea typeface="Calibri"/>
                          <a:cs typeface="Times New Roman" pitchFamily="18" charset="0"/>
                        </a:rPr>
                        <a:t>форм</a:t>
                      </a:r>
                      <a:endParaRPr lang="ru-RU" sz="1600" b="1" dirty="0">
                        <a:solidFill>
                          <a:srgbClr val="000099"/>
                        </a:solidFill>
                        <a:latin typeface="Bookman Old Style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78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99"/>
                          </a:solidFill>
                          <a:latin typeface="Bookman Old Style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00099"/>
                          </a:solidFill>
                          <a:latin typeface="Bookman Old Style" pitchFamily="18" charset="0"/>
                          <a:ea typeface="Calibri"/>
                          <a:cs typeface="Times New Roman" pitchFamily="18" charset="0"/>
                        </a:rPr>
                        <a:t>«</a:t>
                      </a:r>
                      <a:r>
                        <a:rPr lang="en-US" sz="1600" b="0" dirty="0">
                          <a:solidFill>
                            <a:srgbClr val="000099"/>
                          </a:solidFill>
                          <a:latin typeface="Bookman Old Style" pitchFamily="18" charset="0"/>
                          <a:ea typeface="Calibri"/>
                          <a:cs typeface="Times New Roman" pitchFamily="18" charset="0"/>
                        </a:rPr>
                        <a:t>Baby</a:t>
                      </a:r>
                      <a:r>
                        <a:rPr lang="ru-RU" sz="1600" b="0" dirty="0">
                          <a:solidFill>
                            <a:srgbClr val="000099"/>
                          </a:solidFill>
                          <a:latin typeface="Bookman Old Style" pitchFamily="18" charset="0"/>
                          <a:ea typeface="Calibri"/>
                          <a:cs typeface="Times New Roman" pitchFamily="18" charset="0"/>
                        </a:rPr>
                        <a:t>-парк: обучение в коляске» </a:t>
                      </a: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kern="1200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  <a:ea typeface="+mn-ea"/>
                          <a:cs typeface="Times New Roman" pitchFamily="18" charset="0"/>
                        </a:rPr>
                        <a:t>консультативная помощь специалистов МДОО</a:t>
                      </a:r>
                      <a:r>
                        <a:rPr lang="ru-RU" sz="1600" b="0" i="0" kern="1200" baseline="0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i="0" kern="1200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  <a:ea typeface="+mn-ea"/>
                          <a:cs typeface="Times New Roman" pitchFamily="18" charset="0"/>
                        </a:rPr>
                        <a:t>для родителей (законных представителей) на территории</a:t>
                      </a:r>
                      <a:r>
                        <a:rPr lang="en-US" sz="1600" b="0" i="0" kern="1200" baseline="0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i="0" kern="1200" baseline="0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  <a:ea typeface="+mn-ea"/>
                          <a:cs typeface="Times New Roman" pitchFamily="18" charset="0"/>
                        </a:rPr>
                        <a:t>МБДОО</a:t>
                      </a:r>
                      <a:endParaRPr lang="ru-RU" sz="1600" dirty="0">
                        <a:solidFill>
                          <a:srgbClr val="000099"/>
                        </a:solidFill>
                        <a:latin typeface="Bookman Old Style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80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99"/>
                          </a:solidFill>
                          <a:latin typeface="Bookman Old Style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  <a:ea typeface="Calibri"/>
                          <a:cs typeface="Times New Roman" pitchFamily="18" charset="0"/>
                        </a:rPr>
                        <a:t>«Педагогический патронаж»</a:t>
                      </a:r>
                      <a:endParaRPr lang="ru-RU" sz="1600" b="0" dirty="0">
                        <a:solidFill>
                          <a:srgbClr val="000099"/>
                        </a:solidFill>
                        <a:latin typeface="Bookman Old Style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810" algn="just">
                        <a:spcAft>
                          <a:spcPts val="0"/>
                        </a:spcAft>
                      </a:pPr>
                      <a:r>
                        <a:rPr lang="ru-RU" sz="1600" b="0" i="0" kern="1200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  <a:ea typeface="+mn-ea"/>
                          <a:cs typeface="Times New Roman" pitchFamily="18" charset="0"/>
                        </a:rPr>
                        <a:t>мероприятия для детей (как в условиях МДОО, так и в домашних условиях), педагогическое просвещение родителей (законных представителей) ребенка, групповые мастер-классы по обогащению домашней развивающей среды</a:t>
                      </a: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9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99"/>
                          </a:solidFill>
                          <a:latin typeface="Bookman Old Style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  <a:ea typeface="Calibri"/>
                          <a:cs typeface="Times New Roman" pitchFamily="18" charset="0"/>
                        </a:rPr>
                        <a:t>«Родительский </a:t>
                      </a:r>
                      <a:r>
                        <a:rPr lang="ru-RU" sz="1600" b="0" dirty="0">
                          <a:solidFill>
                            <a:srgbClr val="000099"/>
                          </a:solidFill>
                          <a:latin typeface="Bookman Old Style" pitchFamily="18" charset="0"/>
                          <a:ea typeface="Calibri"/>
                          <a:cs typeface="Times New Roman" pitchFamily="18" charset="0"/>
                        </a:rPr>
                        <a:t>игровой </a:t>
                      </a:r>
                      <a:r>
                        <a:rPr lang="ru-RU" sz="1600" b="0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  <a:ea typeface="Calibri"/>
                          <a:cs typeface="Times New Roman" pitchFamily="18" charset="0"/>
                        </a:rPr>
                        <a:t>стенд»</a:t>
                      </a:r>
                      <a:endParaRPr lang="ru-RU" sz="1600" b="0" dirty="0">
                        <a:solidFill>
                          <a:srgbClr val="000099"/>
                        </a:solidFill>
                        <a:latin typeface="Bookman Old Style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kern="1200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  <a:ea typeface="+mn-ea"/>
                          <a:cs typeface="Times New Roman" pitchFamily="18" charset="0"/>
                        </a:rPr>
                        <a:t>содержательное игровое взаимодействие родителей (законных представителей) и детей под руководством специалистов МДОО</a:t>
                      </a: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66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rgbClr val="000099"/>
                        </a:solidFill>
                        <a:latin typeface="Bookman Old Style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00099"/>
                          </a:solidFill>
                          <a:latin typeface="Bookman Old Style" pitchFamily="18" charset="0"/>
                          <a:ea typeface="Calibri"/>
                          <a:cs typeface="Times New Roman" pitchFamily="18" charset="0"/>
                        </a:rPr>
                        <a:t>«Вместе с мамой» </a:t>
                      </a: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kern="1200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  <a:ea typeface="+mn-ea"/>
                          <a:cs typeface="Times New Roman" pitchFamily="18" charset="0"/>
                        </a:rPr>
                        <a:t>самостоятельные игровые занятия родителей (законных представителей) с детьми под руководством специалистов МДОО</a:t>
                      </a:r>
                      <a:endParaRPr lang="ru-RU" sz="1600" dirty="0">
                        <a:solidFill>
                          <a:srgbClr val="000099"/>
                        </a:solidFill>
                        <a:latin typeface="Bookman Old Style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16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99"/>
                          </a:solidFill>
                          <a:latin typeface="Bookman Old Style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00099"/>
                          </a:solidFill>
                          <a:latin typeface="Bookman Old Style" pitchFamily="18" charset="0"/>
                          <a:ea typeface="Calibri"/>
                          <a:cs typeface="Times New Roman" pitchFamily="18" charset="0"/>
                        </a:rPr>
                        <a:t>Центр игровой поддержки </a:t>
                      </a:r>
                      <a:endParaRPr lang="ru-RU" sz="1600" b="0" dirty="0" smtClean="0">
                        <a:solidFill>
                          <a:srgbClr val="000099"/>
                        </a:solidFill>
                        <a:latin typeface="Bookman Old Style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  <a:ea typeface="Calibri"/>
                          <a:cs typeface="Times New Roman" pitchFamily="18" charset="0"/>
                        </a:rPr>
                        <a:t>«</a:t>
                      </a:r>
                      <a:r>
                        <a:rPr lang="ru-RU" sz="1600" b="0" dirty="0">
                          <a:solidFill>
                            <a:srgbClr val="000099"/>
                          </a:solidFill>
                          <a:latin typeface="Bookman Old Style" pitchFamily="18" charset="0"/>
                          <a:ea typeface="Calibri"/>
                          <a:cs typeface="Times New Roman" pitchFamily="18" charset="0"/>
                        </a:rPr>
                        <a:t>Первые шаги» </a:t>
                      </a: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kern="1200" dirty="0" smtClean="0">
                          <a:solidFill>
                            <a:srgbClr val="000099"/>
                          </a:solidFill>
                          <a:latin typeface="Bookman Old Style" pitchFamily="18" charset="0"/>
                          <a:ea typeface="+mn-ea"/>
                          <a:cs typeface="Times New Roman" pitchFamily="18" charset="0"/>
                        </a:rPr>
                        <a:t>игровая деятельность специалистов МДОО с детьми в отсутствие родителей (законных представителей)</a:t>
                      </a:r>
                      <a:endParaRPr lang="ru-RU" sz="1600" dirty="0">
                        <a:solidFill>
                          <a:srgbClr val="000099"/>
                        </a:solidFill>
                        <a:latin typeface="Bookman Old Style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68688" algn="l"/>
              </a:tabLst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228600"/>
            <a:ext cx="6480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ОСОБЕННОСТИ ВАРИАТИВНЫХ ФОРМ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4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892480" cy="863823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Изменения процедуры при комплектовании МДОО</a:t>
            </a:r>
            <a:endParaRPr lang="en-US" sz="1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54287" name="Text Box 15"/>
          <p:cNvSpPr txBox="1">
            <a:spLocks noChangeArrowheads="1"/>
          </p:cNvSpPr>
          <p:nvPr/>
        </p:nvSpPr>
        <p:spPr bwMode="auto">
          <a:xfrm>
            <a:off x="827584" y="1052736"/>
            <a:ext cx="7992888" cy="315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85750" indent="-285750" eaLnBrk="0" hangingPunct="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Закрепление территорий за МДОО (с 01.04.2014);</a:t>
            </a:r>
          </a:p>
          <a:p>
            <a:pPr marL="285750" indent="-285750" eaLnBrk="0" hangingPunct="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1600" dirty="0">
                <a:solidFill>
                  <a:srgbClr val="000099"/>
                </a:solidFill>
                <a:latin typeface="Bookman Old Style" pitchFamily="18" charset="0"/>
              </a:rPr>
              <a:t>Автоматизированное распределение мест</a:t>
            </a:r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;</a:t>
            </a:r>
          </a:p>
          <a:p>
            <a:pPr marL="285750" indent="-285750" eaLnBrk="0" hangingPunct="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1600" dirty="0">
                <a:solidFill>
                  <a:srgbClr val="000099"/>
                </a:solidFill>
                <a:latin typeface="Bookman Old Style" pitchFamily="18" charset="0"/>
              </a:rPr>
              <a:t>Обеспечение «прозрачности» и открытости процедуры распределения мест</a:t>
            </a:r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;</a:t>
            </a:r>
          </a:p>
          <a:p>
            <a:pPr marL="285750" indent="-285750" eaLnBrk="0" hangingPunct="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1600" dirty="0">
                <a:solidFill>
                  <a:srgbClr val="000099"/>
                </a:solidFill>
                <a:latin typeface="Bookman Old Style" pitchFamily="18" charset="0"/>
              </a:rPr>
              <a:t>Предоставление дошкольного образования для детей с </a:t>
            </a:r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1го года;</a:t>
            </a:r>
            <a:endParaRPr lang="ru-RU" sz="1600" dirty="0">
              <a:solidFill>
                <a:srgbClr val="000099"/>
              </a:solidFill>
              <a:latin typeface="Bookman Old Style" pitchFamily="18" charset="0"/>
            </a:endParaRPr>
          </a:p>
          <a:p>
            <a:pPr marL="285750" indent="-285750" eaLnBrk="0" hangingPunct="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Процедура </a:t>
            </a:r>
            <a:r>
              <a:rPr lang="ru-RU" sz="1600" dirty="0">
                <a:solidFill>
                  <a:srgbClr val="000099"/>
                </a:solidFill>
                <a:latin typeface="Bookman Old Style" pitchFamily="18" charset="0"/>
              </a:rPr>
              <a:t>информирования</a:t>
            </a:r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; </a:t>
            </a:r>
          </a:p>
          <a:p>
            <a:pPr marL="285750" indent="-285750" eaLnBrk="0" hangingPunct="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1600" dirty="0">
                <a:solidFill>
                  <a:srgbClr val="000099"/>
                </a:solidFill>
                <a:latin typeface="Bookman Old Style" pitchFamily="18" charset="0"/>
              </a:rPr>
              <a:t>Включение руководителей МДОО в работу с системой АИС «Образование».</a:t>
            </a:r>
          </a:p>
          <a:p>
            <a:pPr eaLnBrk="0" hangingPunct="0">
              <a:buClr>
                <a:srgbClr val="FF0000"/>
              </a:buClr>
            </a:pPr>
            <a:endParaRPr lang="ru-RU" sz="1600" dirty="0">
              <a:solidFill>
                <a:srgbClr val="000099"/>
              </a:solidFill>
              <a:latin typeface="Bookman Old Style" pitchFamily="18" charset="0"/>
            </a:endParaRPr>
          </a:p>
        </p:txBody>
      </p:sp>
      <p:pic>
        <p:nvPicPr>
          <p:cNvPr id="6" name="Picture 6" descr="C:\Users\olga\Desktop\день открытых дверей\Ленинский\фото\DSC_00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077071"/>
            <a:ext cx="3744416" cy="2496913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4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42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42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42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42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42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332656"/>
            <a:ext cx="72810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kern="0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Модель работы по зачислению </a:t>
            </a:r>
            <a:r>
              <a:rPr lang="ru-RU" altLang="ru-RU" b="1" kern="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детей в </a:t>
            </a:r>
            <a:r>
              <a:rPr lang="ru-RU" altLang="ru-RU" b="1" kern="0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МДОО</a:t>
            </a:r>
          </a:p>
          <a:p>
            <a:endParaRPr lang="ru-RU" dirty="0"/>
          </a:p>
        </p:txBody>
      </p:sp>
      <p:sp>
        <p:nvSpPr>
          <p:cNvPr id="3" name="Багетная рамка 2"/>
          <p:cNvSpPr/>
          <p:nvPr/>
        </p:nvSpPr>
        <p:spPr>
          <a:xfrm>
            <a:off x="178329" y="1556792"/>
            <a:ext cx="2880000" cy="3096343"/>
          </a:xfrm>
          <a:prstGeom prst="bevel">
            <a:avLst>
              <a:gd name="adj" fmla="val 4428"/>
            </a:avLst>
          </a:prstGeom>
          <a:gradFill rotWithShape="1">
            <a:gsLst>
              <a:gs pos="17500">
                <a:srgbClr val="DFFDB5"/>
              </a:gs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 eaLnBrk="0" hangingPunct="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1200" dirty="0">
                <a:solidFill>
                  <a:srgbClr val="000099"/>
                </a:solidFill>
                <a:latin typeface="Bookman Old Style" pitchFamily="18" charset="0"/>
              </a:rPr>
              <a:t>Направление в МДОО списков детей;</a:t>
            </a:r>
          </a:p>
          <a:p>
            <a:pPr marL="285750" indent="-285750" eaLnBrk="0" hangingPunct="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1200" dirty="0">
                <a:solidFill>
                  <a:srgbClr val="000099"/>
                </a:solidFill>
                <a:latin typeface="Bookman Old Style" pitchFamily="18" charset="0"/>
              </a:rPr>
              <a:t>Прием и регистрация заявлений на смену;</a:t>
            </a:r>
          </a:p>
          <a:p>
            <a:pPr marL="285750" indent="-285750" eaLnBrk="0" hangingPunct="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1200" dirty="0">
                <a:solidFill>
                  <a:srgbClr val="000099"/>
                </a:solidFill>
                <a:latin typeface="Bookman Old Style" pitchFamily="18" charset="0"/>
              </a:rPr>
              <a:t>Анализ данных о количестве зачисленных детей и количестве вакантных мест;</a:t>
            </a:r>
          </a:p>
          <a:p>
            <a:pPr marL="285750" indent="-285750" eaLnBrk="0" hangingPunct="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1200" dirty="0">
                <a:solidFill>
                  <a:srgbClr val="000099"/>
                </a:solidFill>
                <a:latin typeface="Bookman Old Style" pitchFamily="18" charset="0"/>
              </a:rPr>
              <a:t>Формирование списков к заседанию комиссии</a:t>
            </a:r>
            <a:r>
              <a:rPr lang="ru-RU" sz="1400" dirty="0">
                <a:solidFill>
                  <a:srgbClr val="000099"/>
                </a:solidFill>
                <a:latin typeface="Bookman Old Style" pitchFamily="18" charset="0"/>
              </a:rPr>
              <a:t>.</a:t>
            </a:r>
            <a:endParaRPr lang="en-US" sz="1400" dirty="0">
              <a:solidFill>
                <a:srgbClr val="000099"/>
              </a:solidFill>
              <a:latin typeface="Bookman Old Style" pitchFamily="18" charset="0"/>
            </a:endParaRPr>
          </a:p>
        </p:txBody>
      </p:sp>
      <p:sp>
        <p:nvSpPr>
          <p:cNvPr id="5" name="Багетная рамка 4"/>
          <p:cNvSpPr/>
          <p:nvPr/>
        </p:nvSpPr>
        <p:spPr>
          <a:xfrm>
            <a:off x="3187727" y="1556793"/>
            <a:ext cx="2879999" cy="3096342"/>
          </a:xfrm>
          <a:prstGeom prst="bevel">
            <a:avLst>
              <a:gd name="adj" fmla="val 4127"/>
            </a:avLst>
          </a:prstGeom>
          <a:solidFill>
            <a:srgbClr val="FFFFCC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tabLst>
                <a:tab pos="2420938" algn="l"/>
              </a:tabLst>
            </a:pPr>
            <a:r>
              <a:rPr lang="ru-RU" sz="1200" dirty="0">
                <a:solidFill>
                  <a:srgbClr val="0000CC"/>
                </a:solidFill>
                <a:latin typeface="Book Antiqua" panose="02040602050305030304" pitchFamily="18" charset="0"/>
              </a:rPr>
              <a:t>Получение Распоряжений, списков детей;</a:t>
            </a:r>
          </a:p>
          <a:p>
            <a:pPr lvl="0" algn="ctr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tabLst>
                <a:tab pos="2420938" algn="l"/>
              </a:tabLst>
            </a:pPr>
            <a:r>
              <a:rPr lang="ru-RU" sz="1200" dirty="0">
                <a:solidFill>
                  <a:srgbClr val="0000CC"/>
                </a:solidFill>
                <a:latin typeface="Book Antiqua" panose="02040602050305030304" pitchFamily="18" charset="0"/>
              </a:rPr>
              <a:t>Информирование родителей о предоставлении места;</a:t>
            </a:r>
          </a:p>
          <a:p>
            <a:pPr lvl="0" algn="ctr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tabLst>
                <a:tab pos="2420938" algn="l"/>
              </a:tabLst>
            </a:pPr>
            <a:r>
              <a:rPr lang="ru-RU" sz="1200" dirty="0">
                <a:solidFill>
                  <a:srgbClr val="0000CC"/>
                </a:solidFill>
                <a:latin typeface="Book Antiqua" panose="02040602050305030304" pitchFamily="18" charset="0"/>
              </a:rPr>
              <a:t>Выполнение действий в системе АИС «Образование»;</a:t>
            </a:r>
          </a:p>
          <a:p>
            <a:pPr lvl="0" algn="ctr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tabLst>
                <a:tab pos="2420938" algn="l"/>
              </a:tabLst>
            </a:pPr>
            <a:r>
              <a:rPr lang="ru-RU" sz="1200" dirty="0">
                <a:solidFill>
                  <a:srgbClr val="0000CC"/>
                </a:solidFill>
                <a:latin typeface="Book Antiqua" panose="02040602050305030304" pitchFamily="18" charset="0"/>
              </a:rPr>
              <a:t>Работа с родителями, формирование личных дел.</a:t>
            </a:r>
          </a:p>
          <a:p>
            <a:pPr marL="285750" lvl="0" indent="-285750" algn="ctr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tabLst>
                <a:tab pos="2065338" algn="l"/>
              </a:tabLst>
            </a:pPr>
            <a:endParaRPr lang="ru-RU" sz="1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6" name="Багетная рамка 5"/>
          <p:cNvSpPr/>
          <p:nvPr/>
        </p:nvSpPr>
        <p:spPr>
          <a:xfrm>
            <a:off x="6206118" y="1556792"/>
            <a:ext cx="2854796" cy="3096343"/>
          </a:xfrm>
          <a:prstGeom prst="bevel">
            <a:avLst>
              <a:gd name="adj" fmla="val 4888"/>
            </a:avLst>
          </a:prstGeom>
          <a:solidFill>
            <a:srgbClr val="F79646">
              <a:lumMod val="20000"/>
              <a:lumOff val="80000"/>
            </a:srgbClr>
          </a:soli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tabLst>
                <a:tab pos="2065338" algn="l"/>
              </a:tabLst>
            </a:pPr>
            <a:r>
              <a:rPr lang="ru-RU" sz="1200" dirty="0">
                <a:solidFill>
                  <a:srgbClr val="0000CC"/>
                </a:solidFill>
                <a:latin typeface="Book Antiqua" panose="02040602050305030304" pitchFamily="18" charset="0"/>
              </a:rPr>
              <a:t>Контроль обновления информации на ЕПГУ;</a:t>
            </a:r>
          </a:p>
          <a:p>
            <a:pPr lvl="0" algn="ctr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tabLst>
                <a:tab pos="2065338" algn="l"/>
              </a:tabLst>
            </a:pPr>
            <a:r>
              <a:rPr lang="ru-RU" sz="1200" dirty="0">
                <a:solidFill>
                  <a:srgbClr val="0000CC"/>
                </a:solidFill>
                <a:latin typeface="Book Antiqua" panose="02040602050305030304" pitchFamily="18" charset="0"/>
              </a:rPr>
              <a:t>Принятие решения о зачислении ребенка на предоставленное место;</a:t>
            </a:r>
          </a:p>
          <a:p>
            <a:pPr lvl="0" algn="ctr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tabLst>
                <a:tab pos="2065338" algn="l"/>
              </a:tabLst>
            </a:pPr>
            <a:r>
              <a:rPr lang="ru-RU" sz="1200" dirty="0">
                <a:solidFill>
                  <a:srgbClr val="0000CC"/>
                </a:solidFill>
                <a:latin typeface="Book Antiqua" panose="02040602050305030304" pitchFamily="18" charset="0"/>
              </a:rPr>
              <a:t>Подготовка и предоставление документов для зачисления ребенка в МДОО;</a:t>
            </a:r>
          </a:p>
          <a:p>
            <a:pPr lvl="0" algn="ctr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tabLst>
                <a:tab pos="2065338" algn="l"/>
              </a:tabLst>
            </a:pPr>
            <a:r>
              <a:rPr lang="ru-RU" sz="1200" dirty="0">
                <a:solidFill>
                  <a:srgbClr val="0000CC"/>
                </a:solidFill>
                <a:latin typeface="Book Antiqua" panose="02040602050305030304" pitchFamily="18" charset="0"/>
              </a:rPr>
              <a:t>Заключение договора об образовании.</a:t>
            </a:r>
          </a:p>
        </p:txBody>
      </p:sp>
      <p:sp>
        <p:nvSpPr>
          <p:cNvPr id="7" name="Багетная рамка 6"/>
          <p:cNvSpPr/>
          <p:nvPr/>
        </p:nvSpPr>
        <p:spPr>
          <a:xfrm>
            <a:off x="6180914" y="836712"/>
            <a:ext cx="2880000" cy="540931"/>
          </a:xfrm>
          <a:prstGeom prst="bevel">
            <a:avLst/>
          </a:prstGeom>
          <a:solidFill>
            <a:srgbClr val="F79646">
              <a:lumMod val="60000"/>
              <a:lumOff val="40000"/>
            </a:srgbClr>
          </a:soli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buClr>
                <a:srgbClr val="FF0000"/>
              </a:buClr>
            </a:pPr>
            <a:r>
              <a:rPr lang="ru-RU" sz="1400" b="1" dirty="0">
                <a:solidFill>
                  <a:srgbClr val="FF0000"/>
                </a:solidFill>
                <a:latin typeface="Book Antiqua" panose="02040602050305030304" pitchFamily="18" charset="0"/>
              </a:rPr>
              <a:t>Родители </a:t>
            </a:r>
            <a:endParaRPr lang="ru-RU" sz="1400" b="1" dirty="0" smtClean="0">
              <a:solidFill>
                <a:srgbClr val="FF0000"/>
              </a:solidFill>
              <a:latin typeface="Book Antiqua" panose="02040602050305030304" pitchFamily="18" charset="0"/>
            </a:endParaRPr>
          </a:p>
          <a:p>
            <a:pPr algn="ctr" eaLnBrk="0" hangingPunct="0">
              <a:buClr>
                <a:srgbClr val="FF0000"/>
              </a:buClr>
            </a:pPr>
            <a:r>
              <a:rPr lang="ru-RU" sz="1400" b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(</a:t>
            </a:r>
            <a:r>
              <a:rPr lang="ru-RU" sz="1400" b="1" dirty="0">
                <a:solidFill>
                  <a:srgbClr val="FF0000"/>
                </a:solidFill>
                <a:latin typeface="Book Antiqua" panose="02040602050305030304" pitchFamily="18" charset="0"/>
              </a:rPr>
              <a:t>законные представители)</a:t>
            </a:r>
          </a:p>
        </p:txBody>
      </p:sp>
      <p:sp>
        <p:nvSpPr>
          <p:cNvPr id="8" name="Багетная рамка 7"/>
          <p:cNvSpPr/>
          <p:nvPr/>
        </p:nvSpPr>
        <p:spPr>
          <a:xfrm>
            <a:off x="147332" y="836712"/>
            <a:ext cx="2880000" cy="540931"/>
          </a:xfrm>
          <a:prstGeom prst="bevel">
            <a:avLst/>
          </a:prstGeom>
          <a:gradFill rotWithShape="1">
            <a:gsLst>
              <a:gs pos="17500">
                <a:srgbClr val="DFFDB5"/>
              </a:gs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r>
              <a:rPr lang="ru-RU" sz="1400" b="1" dirty="0">
                <a:solidFill>
                  <a:srgbClr val="FF0000"/>
                </a:solidFill>
                <a:latin typeface="Book Antiqua" pitchFamily="18" charset="0"/>
              </a:rPr>
              <a:t>Управление </a:t>
            </a:r>
            <a:r>
              <a:rPr lang="ru-RU" sz="1400" b="1" dirty="0" smtClean="0">
                <a:solidFill>
                  <a:srgbClr val="FF0000"/>
                </a:solidFill>
                <a:latin typeface="Book Antiqua" pitchFamily="18" charset="0"/>
              </a:rPr>
              <a:t>образования</a:t>
            </a:r>
            <a:endParaRPr lang="ru-RU" sz="14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9" name="Содержимое 6"/>
          <p:cNvSpPr txBox="1">
            <a:spLocks/>
          </p:cNvSpPr>
          <p:nvPr/>
        </p:nvSpPr>
        <p:spPr>
          <a:xfrm>
            <a:off x="3156730" y="836712"/>
            <a:ext cx="2880000" cy="540931"/>
          </a:xfrm>
          <a:prstGeom prst="bevel">
            <a:avLst/>
          </a:prstGeom>
          <a:solidFill>
            <a:srgbClr val="FFFFCC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tabLst>
                <a:tab pos="2514600" algn="l"/>
              </a:tabLst>
              <a:defRPr/>
            </a:pPr>
            <a:r>
              <a:rPr lang="ru-RU" sz="1400" b="1" dirty="0" smtClean="0">
                <a:solidFill>
                  <a:srgbClr val="FF0000"/>
                </a:solidFill>
                <a:latin typeface="Book Antiqua" pitchFamily="18" charset="0"/>
              </a:rPr>
              <a:t>МДОО</a:t>
            </a:r>
            <a:endParaRPr lang="ru-RU" sz="14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10" name="Содержимое 6"/>
          <p:cNvSpPr txBox="1">
            <a:spLocks/>
          </p:cNvSpPr>
          <p:nvPr/>
        </p:nvSpPr>
        <p:spPr>
          <a:xfrm>
            <a:off x="323528" y="5517232"/>
            <a:ext cx="8568952" cy="864096"/>
          </a:xfrm>
          <a:prstGeom prst="bevel">
            <a:avLst>
              <a:gd name="adj" fmla="val 4269"/>
            </a:avLst>
          </a:prstGeom>
          <a:solidFill>
            <a:srgbClr val="EAF2FA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1800" b="1" dirty="0">
                <a:solidFill>
                  <a:srgbClr val="FF0000"/>
                </a:solidFill>
                <a:latin typeface="Bookman Old Style" pitchFamily="18" charset="0"/>
                <a:cs typeface="Arial" charset="0"/>
              </a:rPr>
              <a:t>Результат: </a:t>
            </a:r>
            <a:endParaRPr lang="ru-RU" sz="1800" b="1" dirty="0" smtClean="0">
              <a:solidFill>
                <a:srgbClr val="FF0000"/>
              </a:solidFill>
              <a:latin typeface="Bookman Old Style" pitchFamily="18" charset="0"/>
              <a:cs typeface="Arial" charset="0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1800" b="1" dirty="0" smtClean="0">
                <a:solidFill>
                  <a:srgbClr val="0000FF"/>
                </a:solidFill>
                <a:latin typeface="Bookman Old Style" pitchFamily="18" charset="0"/>
                <a:cs typeface="Arial" charset="0"/>
              </a:rPr>
              <a:t>оказание </a:t>
            </a:r>
            <a:r>
              <a:rPr lang="ru-RU" sz="1800" b="1" dirty="0">
                <a:solidFill>
                  <a:srgbClr val="0000FF"/>
                </a:solidFill>
                <a:latin typeface="Bookman Old Style" pitchFamily="18" charset="0"/>
                <a:cs typeface="Arial" charset="0"/>
              </a:rPr>
              <a:t>услуги по предоставлению дошкольного образования</a:t>
            </a:r>
          </a:p>
        </p:txBody>
      </p:sp>
      <p:sp>
        <p:nvSpPr>
          <p:cNvPr id="11" name="Содержимое 6"/>
          <p:cNvSpPr txBox="1">
            <a:spLocks/>
          </p:cNvSpPr>
          <p:nvPr/>
        </p:nvSpPr>
        <p:spPr>
          <a:xfrm>
            <a:off x="899592" y="4754528"/>
            <a:ext cx="3528392" cy="661309"/>
          </a:xfrm>
          <a:prstGeom prst="bevel">
            <a:avLst/>
          </a:prstGeom>
          <a:solidFill>
            <a:srgbClr val="EAF2FA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400" dirty="0">
                <a:solidFill>
                  <a:srgbClr val="FF0000"/>
                </a:solidFill>
              </a:rPr>
              <a:t>Соблюдение законодательства</a:t>
            </a:r>
          </a:p>
        </p:txBody>
      </p:sp>
      <p:sp>
        <p:nvSpPr>
          <p:cNvPr id="12" name="Содержимое 6"/>
          <p:cNvSpPr txBox="1">
            <a:spLocks/>
          </p:cNvSpPr>
          <p:nvPr/>
        </p:nvSpPr>
        <p:spPr>
          <a:xfrm>
            <a:off x="4716016" y="4754527"/>
            <a:ext cx="3464587" cy="661309"/>
          </a:xfrm>
          <a:prstGeom prst="bevel">
            <a:avLst/>
          </a:prstGeom>
          <a:solidFill>
            <a:srgbClr val="EAF2FA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400" dirty="0">
                <a:solidFill>
                  <a:srgbClr val="FF0000"/>
                </a:solidFill>
              </a:rPr>
              <a:t>Контроль правоохранительных  органов</a:t>
            </a:r>
          </a:p>
        </p:txBody>
      </p:sp>
    </p:spTree>
    <p:extLst>
      <p:ext uri="{BB962C8B-B14F-4D97-AF65-F5344CB8AC3E}">
        <p14:creationId xmlns:p14="http://schemas.microsoft.com/office/powerpoint/2010/main" val="1688642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4741863" y="3213100"/>
            <a:ext cx="4402137" cy="334803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b="1" i="1" dirty="0" smtClean="0"/>
              <a:t>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b="1" i="1" dirty="0" smtClean="0"/>
              <a:t>    </a:t>
            </a:r>
            <a:endParaRPr lang="ru-RU" sz="2800" b="1" i="1" dirty="0" smtClean="0"/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179512" y="254362"/>
            <a:ext cx="8568952" cy="577949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Дошкольные образовательные организации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Ленинского района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980728"/>
            <a:ext cx="7992888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99"/>
                </a:solidFill>
                <a:latin typeface="Bookman Old Style" pitchFamily="18" charset="0"/>
              </a:rPr>
              <a:t>42 детских сада, которые расположены в 47 зданиях</a:t>
            </a:r>
          </a:p>
          <a:p>
            <a:endParaRPr lang="ru-RU" dirty="0" smtClean="0">
              <a:solidFill>
                <a:srgbClr val="000099"/>
              </a:solidFill>
              <a:latin typeface="Bookman Old Style" pitchFamily="18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dirty="0" smtClean="0">
                <a:solidFill>
                  <a:srgbClr val="000099"/>
                </a:solidFill>
                <a:latin typeface="Bookman Old Style" pitchFamily="18" charset="0"/>
              </a:rPr>
              <a:t>из них:</a:t>
            </a:r>
          </a:p>
          <a:p>
            <a:pPr marL="285750" indent="-285750" algn="ctr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ru-RU" dirty="0" smtClean="0">
                <a:solidFill>
                  <a:srgbClr val="000099"/>
                </a:solidFill>
                <a:latin typeface="Bookman Old Style" pitchFamily="18" charset="0"/>
              </a:rPr>
              <a:t>14 автономных</a:t>
            </a:r>
          </a:p>
          <a:p>
            <a:pPr marL="285750" indent="-285750" algn="ctr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ru-RU" dirty="0" smtClean="0">
                <a:solidFill>
                  <a:srgbClr val="000099"/>
                </a:solidFill>
                <a:latin typeface="Bookman Old Style" pitchFamily="18" charset="0"/>
              </a:rPr>
              <a:t>28 бюджетных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</a:pPr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в том числе: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 </a:t>
            </a:r>
            <a:r>
              <a:rPr lang="ru-RU" sz="1600" dirty="0">
                <a:solidFill>
                  <a:srgbClr val="000099"/>
                </a:solidFill>
                <a:latin typeface="Bookman Old Style" pitchFamily="18" charset="0"/>
              </a:rPr>
              <a:t>для детей с нарушением зрения (МДОО №</a:t>
            </a:r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46),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 </a:t>
            </a:r>
            <a:r>
              <a:rPr lang="ru-RU" sz="1600" dirty="0">
                <a:solidFill>
                  <a:srgbClr val="000099"/>
                </a:solidFill>
                <a:latin typeface="Bookman Old Style" pitchFamily="18" charset="0"/>
              </a:rPr>
              <a:t>для детей с нарушением речи и интеллектуального развития (</a:t>
            </a:r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МДОО № 49),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1600" dirty="0">
                <a:solidFill>
                  <a:srgbClr val="000099"/>
                </a:solidFill>
                <a:latin typeface="Bookman Old Style" pitchFamily="18" charset="0"/>
              </a:rPr>
              <a:t>для детей с туберкулезной интоксикацией и часто болеющих </a:t>
            </a:r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детей, группы </a:t>
            </a:r>
            <a:r>
              <a:rPr lang="ru-RU" sz="1600" dirty="0">
                <a:solidFill>
                  <a:srgbClr val="000099"/>
                </a:solidFill>
                <a:latin typeface="Bookman Old Style" pitchFamily="18" charset="0"/>
              </a:rPr>
              <a:t>оздоровительной направленности (МДОО </a:t>
            </a:r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№ 156</a:t>
            </a:r>
            <a:r>
              <a:rPr lang="ru-RU" sz="1600" dirty="0">
                <a:solidFill>
                  <a:srgbClr val="000099"/>
                </a:solidFill>
                <a:latin typeface="Bookman Old Style" pitchFamily="18" charset="0"/>
              </a:rPr>
              <a:t>)</a:t>
            </a:r>
            <a:endParaRPr lang="ru-RU" sz="1600" dirty="0" smtClean="0">
              <a:solidFill>
                <a:srgbClr val="000099"/>
              </a:solidFill>
              <a:latin typeface="Bookman Old Style" pitchFamily="18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 </a:t>
            </a:r>
            <a:r>
              <a:rPr lang="ru-RU" sz="1600" dirty="0">
                <a:solidFill>
                  <a:srgbClr val="000099"/>
                </a:solidFill>
                <a:latin typeface="Bookman Old Style" pitchFamily="18" charset="0"/>
              </a:rPr>
              <a:t>для детей с нарушением опорно-двигательного аппарата (МДОО № 342</a:t>
            </a:r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Для детей с нарушением речи в возрасте от 5 до 7 лет (МДОО 455)</a:t>
            </a:r>
          </a:p>
          <a:p>
            <a:pPr marL="285750" indent="-285750" algn="ctr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</a:pPr>
            <a:r>
              <a:rPr lang="ru-RU" b="1" dirty="0" smtClean="0">
                <a:solidFill>
                  <a:srgbClr val="000099"/>
                </a:solidFill>
                <a:latin typeface="Bookman Old Style" pitchFamily="18" charset="0"/>
              </a:rPr>
              <a:t>Детский сады Ленинского района посещает </a:t>
            </a:r>
          </a:p>
          <a:p>
            <a:pPr algn="ctr">
              <a:buClr>
                <a:srgbClr val="FF0000"/>
              </a:buClr>
            </a:pPr>
            <a:r>
              <a:rPr lang="ru-RU" b="1" dirty="0" smtClean="0">
                <a:solidFill>
                  <a:srgbClr val="000099"/>
                </a:solidFill>
                <a:latin typeface="Bookman Old Style" pitchFamily="18" charset="0"/>
              </a:rPr>
              <a:t>более 10 </a:t>
            </a:r>
            <a:r>
              <a:rPr lang="ru-RU" b="1" dirty="0">
                <a:solidFill>
                  <a:srgbClr val="000099"/>
                </a:solidFill>
                <a:latin typeface="Bookman Old Style" pitchFamily="18" charset="0"/>
              </a:rPr>
              <a:t>тысяч воспитанников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"/>
          </p:nvPr>
        </p:nvSpPr>
        <p:spPr>
          <a:xfrm>
            <a:off x="323528" y="476672"/>
            <a:ext cx="8229600" cy="619268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Сеть МДОО Ленинского района</a:t>
            </a:r>
            <a:r>
              <a:rPr lang="ru-RU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endParaRPr lang="ru-RU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pPr marL="0" indent="0" algn="ctr">
              <a:buNone/>
            </a:pPr>
            <a:endParaRPr lang="ru-RU" sz="2000" dirty="0" smtClean="0">
              <a:solidFill>
                <a:srgbClr val="000099"/>
              </a:solidFill>
              <a:latin typeface="Bookman Old Style" pitchFamily="18" charset="0"/>
            </a:endParaRPr>
          </a:p>
          <a:p>
            <a:pPr algn="just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000099"/>
                </a:solidFill>
                <a:latin typeface="Bookman Old Style" pitchFamily="18" charset="0"/>
              </a:rPr>
              <a:t>предоставляют </a:t>
            </a:r>
            <a:r>
              <a:rPr lang="ru-RU" sz="2000" dirty="0">
                <a:solidFill>
                  <a:srgbClr val="000099"/>
                </a:solidFill>
                <a:latin typeface="Bookman Old Style" pitchFamily="18" charset="0"/>
              </a:rPr>
              <a:t>широкий спектр образовательных услуг, </a:t>
            </a:r>
          </a:p>
          <a:p>
            <a:pPr algn="just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000099"/>
                </a:solidFill>
                <a:latin typeface="Bookman Old Style" pitchFamily="18" charset="0"/>
              </a:rPr>
              <a:t>обеспечивают </a:t>
            </a:r>
            <a:r>
              <a:rPr lang="ru-RU" sz="2000" dirty="0">
                <a:solidFill>
                  <a:srgbClr val="000099"/>
                </a:solidFill>
                <a:latin typeface="Bookman Old Style" pitchFamily="18" charset="0"/>
              </a:rPr>
              <a:t>современное качество дошкольного образования и его доступность для населения района, </a:t>
            </a:r>
            <a:endParaRPr lang="ru-RU" sz="2000" dirty="0" smtClean="0">
              <a:solidFill>
                <a:srgbClr val="000099"/>
              </a:solidFill>
              <a:latin typeface="Bookman Old Style" pitchFamily="18" charset="0"/>
            </a:endParaRPr>
          </a:p>
          <a:p>
            <a:pPr algn="just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000099"/>
                </a:solidFill>
                <a:latin typeface="Bookman Old Style" pitchFamily="18" charset="0"/>
              </a:rPr>
              <a:t> </a:t>
            </a:r>
            <a:r>
              <a:rPr lang="ru-RU" sz="2000" dirty="0">
                <a:solidFill>
                  <a:srgbClr val="000099"/>
                </a:solidFill>
                <a:latin typeface="Bookman Old Style" pitchFamily="18" charset="0"/>
              </a:rPr>
              <a:t>обеспечивают исполнение федеральных государственных образовательных стандартов</a:t>
            </a:r>
            <a:r>
              <a:rPr lang="ru-RU" sz="2000" dirty="0" smtClean="0">
                <a:solidFill>
                  <a:srgbClr val="000099"/>
                </a:solidFill>
                <a:latin typeface="Bookman Old Style" pitchFamily="18" charset="0"/>
              </a:rPr>
              <a:t>.</a:t>
            </a:r>
          </a:p>
          <a:p>
            <a:pPr marL="0" indent="0" algn="ctr">
              <a:buNone/>
            </a:pPr>
            <a:endParaRPr lang="ru-RU" sz="2000" dirty="0" smtClean="0">
              <a:solidFill>
                <a:srgbClr val="000099"/>
              </a:solidFill>
              <a:latin typeface="Bookman Old Style" pitchFamily="18" charset="0"/>
            </a:endParaRPr>
          </a:p>
          <a:p>
            <a:pPr marL="0" indent="0" algn="ctr">
              <a:buNone/>
            </a:pPr>
            <a:endParaRPr lang="ru-RU" sz="2000" dirty="0">
              <a:solidFill>
                <a:srgbClr val="000099"/>
              </a:solidFill>
              <a:latin typeface="Bookman Old Style" pitchFamily="18" charset="0"/>
            </a:endParaRPr>
          </a:p>
          <a:p>
            <a:pPr marL="0" indent="0" algn="ctr">
              <a:buNone/>
            </a:pPr>
            <a:endParaRPr lang="ru-RU" sz="2000" dirty="0" smtClean="0">
              <a:solidFill>
                <a:srgbClr val="000099"/>
              </a:solidFill>
              <a:latin typeface="Bookman Old Style" pitchFamily="18" charset="0"/>
            </a:endParaRPr>
          </a:p>
          <a:p>
            <a:pPr marL="0" indent="0" algn="ctr">
              <a:buNone/>
            </a:pPr>
            <a:endParaRPr lang="ru-RU" sz="2000" dirty="0">
              <a:solidFill>
                <a:srgbClr val="000099"/>
              </a:solidFill>
              <a:latin typeface="Bookman Old Style" pitchFamily="18" charset="0"/>
            </a:endParaRPr>
          </a:p>
          <a:p>
            <a:pPr marL="0" indent="0" algn="ctr">
              <a:buNone/>
            </a:pPr>
            <a:endParaRPr lang="ru-RU" sz="2000" dirty="0" smtClean="0">
              <a:solidFill>
                <a:srgbClr val="000099"/>
              </a:solidFill>
              <a:latin typeface="Bookman Old Style" pitchFamily="18" charset="0"/>
            </a:endParaRPr>
          </a:p>
          <a:p>
            <a:pPr marL="0" indent="0" algn="ctr">
              <a:buNone/>
            </a:pPr>
            <a:endParaRPr lang="ru-RU" sz="2000" dirty="0">
              <a:solidFill>
                <a:srgbClr val="000099"/>
              </a:solidFill>
              <a:latin typeface="Bookman Old Style" pitchFamily="18" charset="0"/>
            </a:endParaRPr>
          </a:p>
          <a:p>
            <a:pPr marL="0" indent="0" algn="ctr">
              <a:buNone/>
            </a:pPr>
            <a:endParaRPr lang="ru-RU" sz="2000" dirty="0" smtClean="0">
              <a:solidFill>
                <a:srgbClr val="000099"/>
              </a:solidFill>
              <a:latin typeface="Bookman Old Style" pitchFamily="18" charset="0"/>
            </a:endParaRPr>
          </a:p>
          <a:p>
            <a:pPr marL="0" indent="0" algn="ctr">
              <a:buNone/>
            </a:pPr>
            <a:endParaRPr lang="ru-RU" sz="2000" dirty="0">
              <a:solidFill>
                <a:srgbClr val="000099"/>
              </a:solidFill>
              <a:latin typeface="Bookman Old Style" pitchFamily="18" charset="0"/>
            </a:endParaRPr>
          </a:p>
          <a:p>
            <a:pPr marL="0" indent="0" algn="ctr">
              <a:buNone/>
            </a:pPr>
            <a:endParaRPr lang="ru-RU" sz="2000" dirty="0" smtClean="0">
              <a:solidFill>
                <a:srgbClr val="000099"/>
              </a:solidFill>
              <a:latin typeface="Bookman Old Style" pitchFamily="18" charset="0"/>
            </a:endParaRPr>
          </a:p>
          <a:p>
            <a:pPr marL="0" indent="0" algn="ctr">
              <a:buNone/>
            </a:pPr>
            <a:r>
              <a:rPr lang="ru-RU" sz="2000" dirty="0" smtClean="0">
                <a:solidFill>
                  <a:srgbClr val="000099"/>
                </a:solidFill>
                <a:latin typeface="Bookman Old Style" pitchFamily="18" charset="0"/>
              </a:rPr>
              <a:t>Во </a:t>
            </a:r>
            <a:r>
              <a:rPr lang="ru-RU" sz="2000" dirty="0">
                <a:solidFill>
                  <a:srgbClr val="000099"/>
                </a:solidFill>
                <a:latin typeface="Bookman Old Style" pitchFamily="18" charset="0"/>
              </a:rPr>
              <a:t>всех </a:t>
            </a:r>
            <a:r>
              <a:rPr lang="ru-RU" sz="2000" dirty="0" smtClean="0">
                <a:solidFill>
                  <a:srgbClr val="000099"/>
                </a:solidFill>
                <a:latin typeface="Bookman Old Style" pitchFamily="18" charset="0"/>
              </a:rPr>
              <a:t>дошкольных образовательных организациях района </a:t>
            </a:r>
            <a:r>
              <a:rPr lang="ru-RU" sz="2000" dirty="0">
                <a:solidFill>
                  <a:srgbClr val="000099"/>
                </a:solidFill>
                <a:latin typeface="Bookman Old Style" pitchFamily="18" charset="0"/>
              </a:rPr>
              <a:t>созданы благоприятные условия для пребывания дошкольников.</a:t>
            </a:r>
          </a:p>
          <a:p>
            <a:pPr algn="ctr"/>
            <a:endParaRPr lang="ru-RU" sz="2000" dirty="0"/>
          </a:p>
        </p:txBody>
      </p:sp>
      <p:pic>
        <p:nvPicPr>
          <p:cNvPr id="2051" name="Picture 3" descr="C:\Users\olga\Desktop\день открытых дверей\Ленинский\фото\DSC_03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924944"/>
            <a:ext cx="4560495" cy="3040331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011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"/>
          </p:nvPr>
        </p:nvSpPr>
        <p:spPr>
          <a:xfrm>
            <a:off x="323528" y="476672"/>
            <a:ext cx="8229600" cy="61926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Сеть МДОО Ленинского района</a:t>
            </a:r>
            <a:r>
              <a:rPr lang="ru-RU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endParaRPr lang="ru-RU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pPr marL="0" indent="0" algn="ctr">
              <a:buNone/>
            </a:pPr>
            <a:endParaRPr lang="ru-RU" sz="2000" dirty="0" smtClean="0">
              <a:solidFill>
                <a:srgbClr val="000099"/>
              </a:solidFill>
              <a:latin typeface="Bookman Old Style" pitchFamily="18" charset="0"/>
            </a:endParaRPr>
          </a:p>
          <a:p>
            <a:pPr algn="just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000099"/>
                </a:solidFill>
                <a:latin typeface="Bookman Old Style" pitchFamily="18" charset="0"/>
              </a:rPr>
              <a:t>Группы для детей от 2 до 3 лет будут открыты в каждой МДОО на 2023/2024 учебный год;</a:t>
            </a:r>
          </a:p>
          <a:p>
            <a:pPr algn="just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000099"/>
                </a:solidFill>
                <a:latin typeface="Bookman Old Style" pitchFamily="18" charset="0"/>
              </a:rPr>
              <a:t>22 группы для детей от 1,5 до 2 лет (МДОО № </a:t>
            </a:r>
            <a:r>
              <a:rPr lang="ru-RU" sz="2000" dirty="0" smtClean="0">
                <a:solidFill>
                  <a:srgbClr val="003399"/>
                </a:solidFill>
                <a:latin typeface="Liberation Serif" panose="02020603050405020304" pitchFamily="18" charset="0"/>
              </a:rPr>
              <a:t>21, 26, 29, 31, 37, 40, 46, 53, 54, 71, 114, 156, 347, 451, 455, 496, 553, 561, 573);</a:t>
            </a:r>
          </a:p>
          <a:p>
            <a:pPr algn="just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000099"/>
                </a:solidFill>
                <a:latin typeface="Bookman Old Style" pitchFamily="18" charset="0"/>
              </a:rPr>
              <a:t>135 мест для детей в возрасте от 1 до 1,5 лет (МДОО № 21, 26, 29, 31, 37, 40. 46, 53, 71,114, 16, 347, 451, 455, 496, 553, 561, 573)</a:t>
            </a:r>
          </a:p>
          <a:p>
            <a:pPr marL="0" indent="0" algn="just">
              <a:spcAft>
                <a:spcPts val="600"/>
              </a:spcAft>
              <a:buClr>
                <a:srgbClr val="FF0000"/>
              </a:buClr>
              <a:buNone/>
            </a:pPr>
            <a:endParaRPr lang="ru-RU" sz="2000" dirty="0">
              <a:solidFill>
                <a:srgbClr val="000099"/>
              </a:solidFill>
              <a:latin typeface="Bookman Old Style" pitchFamily="18" charset="0"/>
            </a:endParaRPr>
          </a:p>
        </p:txBody>
      </p:sp>
      <p:pic>
        <p:nvPicPr>
          <p:cNvPr id="3" name="Picture 4" descr="C:\Users\olga\Desktop\день открытых дверей\Ленинский\фото\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673" y="3789040"/>
            <a:ext cx="4025592" cy="2679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011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/>
          </p:cNvSpPr>
          <p:nvPr>
            <p:ph type="title" idx="4294967295"/>
          </p:nvPr>
        </p:nvSpPr>
        <p:spPr>
          <a:xfrm>
            <a:off x="251520" y="91009"/>
            <a:ext cx="8367712" cy="1069975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Порядок комплектования регламентирован нормативно – правовыми документами:</a:t>
            </a:r>
            <a:endParaRPr lang="en-US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47127" name="Text Box 23"/>
          <p:cNvSpPr txBox="1">
            <a:spLocks noChangeArrowheads="1"/>
          </p:cNvSpPr>
          <p:nvPr/>
        </p:nvSpPr>
        <p:spPr bwMode="auto">
          <a:xfrm>
            <a:off x="1042988" y="2708275"/>
            <a:ext cx="2487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b="1" dirty="0"/>
              <a:t> </a:t>
            </a:r>
            <a:endParaRPr lang="en-US" b="1" dirty="0"/>
          </a:p>
        </p:txBody>
      </p:sp>
      <p:sp>
        <p:nvSpPr>
          <p:cNvPr id="47129" name="Text Box 25"/>
          <p:cNvSpPr txBox="1">
            <a:spLocks noChangeArrowheads="1"/>
          </p:cNvSpPr>
          <p:nvPr/>
        </p:nvSpPr>
        <p:spPr bwMode="auto">
          <a:xfrm>
            <a:off x="1063625" y="3581400"/>
            <a:ext cx="2487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b="1" smtClean="0"/>
              <a:t> </a:t>
            </a:r>
            <a:endParaRPr lang="en-US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51520" y="1556792"/>
            <a:ext cx="8181830" cy="44825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1600" dirty="0">
                <a:solidFill>
                  <a:srgbClr val="003399"/>
                </a:solidFill>
                <a:latin typeface="Bookman Old Style" pitchFamily="18" charset="0"/>
              </a:rPr>
              <a:t>Федеральным законом от 06.10.2003 № 131–ФЗ «Об общих принципах организации местного самоуправления в Российской Федерации»;</a:t>
            </a: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1600" dirty="0">
                <a:solidFill>
                  <a:srgbClr val="003399"/>
                </a:solidFill>
                <a:latin typeface="Bookman Old Style" pitchFamily="18" charset="0"/>
              </a:rPr>
              <a:t>Федеральным законом от 29.12.2012 № 273–ФЗ «Об образовании в Российской Федерации»;</a:t>
            </a: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1600" dirty="0">
                <a:solidFill>
                  <a:srgbClr val="003399"/>
                </a:solidFill>
                <a:latin typeface="Bookman Old Style" pitchFamily="18" charset="0"/>
              </a:rPr>
              <a:t>Постановлением Главного государственного санитарного врача Российской Федерации от 28.09.2020 № 28 «Об утверждении санитарных правил СП 2.4.3648–20 «Санитарно–эпидемиологические требования к организациям воспитания и обучения, отдыха и оздоровления детей и молодежи»;  </a:t>
            </a: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1600" dirty="0">
                <a:solidFill>
                  <a:srgbClr val="003399"/>
                </a:solidFill>
                <a:latin typeface="Bookman Old Style" pitchFamily="18" charset="0"/>
              </a:rPr>
              <a:t>Приказом Министерства просвещения России от 15.05.2020 № 236 «Об утверждении Порядка приема на обучение по образовательным программам дошкольного образования»; </a:t>
            </a:r>
          </a:p>
        </p:txBody>
      </p:sp>
    </p:spTree>
    <p:extLst>
      <p:ext uri="{BB962C8B-B14F-4D97-AF65-F5344CB8AC3E}">
        <p14:creationId xmlns:p14="http://schemas.microsoft.com/office/powerpoint/2010/main" val="331936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/>
          </p:cNvSpPr>
          <p:nvPr>
            <p:ph type="title" idx="4294967295"/>
          </p:nvPr>
        </p:nvSpPr>
        <p:spPr>
          <a:xfrm>
            <a:off x="323528" y="122612"/>
            <a:ext cx="8367712" cy="1069975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Порядок комплектования регламентирован нормативно – правовыми документами:</a:t>
            </a:r>
            <a:endParaRPr lang="en-US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47127" name="Text Box 23"/>
          <p:cNvSpPr txBox="1">
            <a:spLocks noChangeArrowheads="1"/>
          </p:cNvSpPr>
          <p:nvPr/>
        </p:nvSpPr>
        <p:spPr bwMode="auto">
          <a:xfrm>
            <a:off x="1042988" y="2708275"/>
            <a:ext cx="2487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b="1" dirty="0"/>
              <a:t> </a:t>
            </a:r>
            <a:endParaRPr lang="en-US" b="1" dirty="0"/>
          </a:p>
        </p:txBody>
      </p:sp>
      <p:sp>
        <p:nvSpPr>
          <p:cNvPr id="47129" name="Text Box 25"/>
          <p:cNvSpPr txBox="1">
            <a:spLocks noChangeArrowheads="1"/>
          </p:cNvSpPr>
          <p:nvPr/>
        </p:nvSpPr>
        <p:spPr bwMode="auto">
          <a:xfrm>
            <a:off x="1063625" y="3581400"/>
            <a:ext cx="24878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b="1" smtClean="0"/>
              <a:t> </a:t>
            </a:r>
            <a:endParaRPr lang="en-US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79512" y="1556792"/>
            <a:ext cx="8253838" cy="4851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1600" dirty="0">
                <a:solidFill>
                  <a:srgbClr val="003399"/>
                </a:solidFill>
                <a:latin typeface="Bookman Old Style" pitchFamily="18" charset="0"/>
              </a:rPr>
              <a:t>Постановлением Администрации города Екатеринбурга от 29.10.2021 N 2365 (ред. от 19.12.2022) «Об утверждении Административного регламента предоставления муниципальной услуги «Постановка на учет и направление детей в образовательные учреждения, реализующие образовательные программы дошкольного образования»;</a:t>
            </a: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1600" dirty="0">
                <a:solidFill>
                  <a:srgbClr val="003399"/>
                </a:solidFill>
                <a:latin typeface="Bookman Old Style" pitchFamily="18" charset="0"/>
              </a:rPr>
              <a:t>Постановлением Администрации города Екатеринбурга от 18.03.2015 № 689 «О закреплении территорий муниципального образования «город Екатеринбург» за муниципальными дошкольными образовательными организациями»;</a:t>
            </a: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1600" dirty="0">
                <a:solidFill>
                  <a:srgbClr val="003399"/>
                </a:solidFill>
                <a:latin typeface="Bookman Old Style" pitchFamily="18" charset="0"/>
              </a:rPr>
              <a:t>Распоряжением Департамента образования Администрации города Екатеринбурга от 02.11.2021 № 2121/46/36 «Об организации учета детей, подлежащих обучению по образовательным программам дошкольного образования в муниципальном образовании «город Екатеринбург.</a:t>
            </a:r>
          </a:p>
        </p:txBody>
      </p:sp>
    </p:spTree>
    <p:extLst>
      <p:ext uri="{BB962C8B-B14F-4D97-AF65-F5344CB8AC3E}">
        <p14:creationId xmlns:p14="http://schemas.microsoft.com/office/powerpoint/2010/main" val="407259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323528" y="116632"/>
            <a:ext cx="8424863" cy="3456384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1800" dirty="0">
                <a:solidFill>
                  <a:srgbClr val="000099"/>
                </a:solidFill>
                <a:latin typeface="Bookman Old Style" pitchFamily="18" charset="0"/>
              </a:rPr>
              <a:t>Возрастные группы формируются с учётом возрастной периодизации, по количеству полных лет </a:t>
            </a:r>
            <a:endParaRPr lang="ru-RU" sz="1800" dirty="0" smtClean="0">
              <a:solidFill>
                <a:srgbClr val="000099"/>
              </a:solidFill>
              <a:latin typeface="Bookman Old Style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1800" dirty="0" smtClean="0">
                <a:solidFill>
                  <a:srgbClr val="000099"/>
                </a:solidFill>
                <a:latin typeface="Bookman Old Style" pitchFamily="18" charset="0"/>
              </a:rPr>
              <a:t>на </a:t>
            </a:r>
            <a:r>
              <a:rPr lang="ru-RU" sz="1800" dirty="0">
                <a:solidFill>
                  <a:srgbClr val="000099"/>
                </a:solidFill>
                <a:latin typeface="Bookman Old Style" pitchFamily="18" charset="0"/>
              </a:rPr>
              <a:t>1 сентября текущего года. </a:t>
            </a:r>
          </a:p>
          <a:p>
            <a:pPr marL="0" indent="0">
              <a:buNone/>
            </a:pPr>
            <a:endParaRPr lang="ru-RU" sz="1800" dirty="0" smtClean="0">
              <a:solidFill>
                <a:srgbClr val="000099"/>
              </a:solidFill>
              <a:latin typeface="Bookman Old Style" pitchFamily="18" charset="0"/>
            </a:endParaRPr>
          </a:p>
          <a:p>
            <a:pPr marL="0" indent="0" algn="just">
              <a:spcAft>
                <a:spcPts val="600"/>
              </a:spcAft>
              <a:buNone/>
            </a:pPr>
            <a:endParaRPr lang="ru-RU" sz="1600" dirty="0" smtClean="0">
              <a:solidFill>
                <a:srgbClr val="000099"/>
              </a:solidFill>
              <a:latin typeface="Bookman Old Style" pitchFamily="18" charset="0"/>
            </a:endParaRPr>
          </a:p>
          <a:p>
            <a:pPr marL="0" indent="0" algn="just">
              <a:spcAft>
                <a:spcPts val="600"/>
              </a:spcAft>
              <a:buNone/>
            </a:pPr>
            <a:endParaRPr lang="ru-RU" sz="1600" dirty="0">
              <a:solidFill>
                <a:srgbClr val="000099"/>
              </a:solidFill>
              <a:latin typeface="Bookman Old Style" pitchFamily="18" charset="0"/>
            </a:endParaRPr>
          </a:p>
          <a:p>
            <a:pPr marL="0" indent="0" algn="just">
              <a:spcAft>
                <a:spcPts val="600"/>
              </a:spcAft>
              <a:buNone/>
            </a:pPr>
            <a:endParaRPr lang="ru-RU" sz="1600" dirty="0" smtClean="0">
              <a:solidFill>
                <a:srgbClr val="000099"/>
              </a:solidFill>
              <a:latin typeface="Bookman Old Style" pitchFamily="18" charset="0"/>
            </a:endParaRPr>
          </a:p>
          <a:p>
            <a:pPr marL="0" indent="0" algn="just">
              <a:spcAft>
                <a:spcPts val="600"/>
              </a:spcAft>
              <a:buNone/>
            </a:pPr>
            <a:endParaRPr lang="ru-RU" sz="1600" dirty="0">
              <a:solidFill>
                <a:srgbClr val="000099"/>
              </a:solidFill>
              <a:latin typeface="Bookman Old Style" pitchFamily="18" charset="0"/>
            </a:endParaRPr>
          </a:p>
          <a:p>
            <a:pPr marL="0" indent="0" algn="just">
              <a:spcAft>
                <a:spcPts val="600"/>
              </a:spcAft>
              <a:buNone/>
            </a:pPr>
            <a:endParaRPr lang="ru-RU" sz="1600" dirty="0" smtClean="0">
              <a:solidFill>
                <a:srgbClr val="000099"/>
              </a:solidFill>
              <a:latin typeface="Bookman Old Style" pitchFamily="18" charset="0"/>
            </a:endParaRPr>
          </a:p>
          <a:p>
            <a:pPr marL="0" indent="0" algn="just">
              <a:spcAft>
                <a:spcPts val="600"/>
              </a:spcAft>
              <a:buNone/>
            </a:pPr>
            <a:endParaRPr lang="ru-RU" sz="1600" dirty="0" smtClean="0">
              <a:solidFill>
                <a:srgbClr val="000099"/>
              </a:solidFill>
              <a:latin typeface="Bookman Old Style" pitchFamily="18" charset="0"/>
            </a:endParaRPr>
          </a:p>
          <a:p>
            <a:pPr marL="0" indent="0" algn="just">
              <a:spcAft>
                <a:spcPts val="600"/>
              </a:spcAft>
              <a:buNone/>
            </a:pPr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В </a:t>
            </a:r>
            <a:r>
              <a:rPr lang="ru-RU" sz="1600" dirty="0">
                <a:solidFill>
                  <a:srgbClr val="000099"/>
                </a:solidFill>
                <a:latin typeface="Bookman Old Style" pitchFamily="18" charset="0"/>
              </a:rPr>
              <a:t>соответствии с установленным Порядком существует два периода комплектования МДОО на учебный год: </a:t>
            </a:r>
          </a:p>
          <a:p>
            <a:pPr algn="just"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1600" b="1" dirty="0">
                <a:solidFill>
                  <a:srgbClr val="000099"/>
                </a:solidFill>
                <a:latin typeface="Bookman Old Style" pitchFamily="18" charset="0"/>
              </a:rPr>
              <a:t>основной</a:t>
            </a:r>
            <a:r>
              <a:rPr lang="ru-RU" sz="1600" dirty="0">
                <a:solidFill>
                  <a:srgbClr val="000099"/>
                </a:solidFill>
                <a:latin typeface="Bookman Old Style" pitchFamily="18" charset="0"/>
              </a:rPr>
              <a:t> (с 1 апреля по 30 июня текущего года на следующий учебный год) – списки детей для зачисления в детский сад формируются 1 раз (до 20 мая);</a:t>
            </a:r>
          </a:p>
          <a:p>
            <a:pPr algn="just"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1600" b="1" dirty="0">
                <a:solidFill>
                  <a:srgbClr val="000099"/>
                </a:solidFill>
                <a:latin typeface="Bookman Old Style" pitchFamily="18" charset="0"/>
              </a:rPr>
              <a:t>дополнительный</a:t>
            </a:r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 </a:t>
            </a:r>
            <a:r>
              <a:rPr lang="ru-RU" sz="1600" dirty="0">
                <a:solidFill>
                  <a:srgbClr val="000099"/>
                </a:solidFill>
                <a:latin typeface="Bookman Old Style" pitchFamily="18" charset="0"/>
              </a:rPr>
              <a:t>(с 1 июля по 31 марта текущего </a:t>
            </a:r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календарного года</a:t>
            </a:r>
            <a:r>
              <a:rPr lang="ru-RU" sz="1600" dirty="0">
                <a:solidFill>
                  <a:srgbClr val="000099"/>
                </a:solidFill>
                <a:latin typeface="Bookman Old Style" pitchFamily="18" charset="0"/>
              </a:rPr>
              <a:t>) – списки детей </a:t>
            </a:r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для зачисления </a:t>
            </a:r>
            <a:r>
              <a:rPr lang="ru-RU" sz="1600" dirty="0">
                <a:solidFill>
                  <a:srgbClr val="000099"/>
                </a:solidFill>
                <a:latin typeface="Bookman Old Style" pitchFamily="18" charset="0"/>
              </a:rPr>
              <a:t>формируются ежемесячно с </a:t>
            </a:r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28 числа текущего </a:t>
            </a:r>
            <a:r>
              <a:rPr lang="ru-RU" sz="1600" dirty="0">
                <a:solidFill>
                  <a:srgbClr val="000099"/>
                </a:solidFill>
                <a:latin typeface="Bookman Old Style" pitchFamily="18" charset="0"/>
              </a:rPr>
              <a:t> по 5 число </a:t>
            </a:r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следующего месяца, в январе по 15 число на</a:t>
            </a:r>
            <a:r>
              <a:rPr lang="ru-RU" sz="1600" dirty="0">
                <a:solidFill>
                  <a:srgbClr val="000099"/>
                </a:solidFill>
                <a:latin typeface="Bookman Old Style" pitchFamily="18" charset="0"/>
              </a:rPr>
              <a:t> свободные места.</a:t>
            </a:r>
          </a:p>
          <a:p>
            <a:pPr algn="ctr"/>
            <a:endParaRPr lang="ru-RU" sz="1800" b="1" dirty="0"/>
          </a:p>
        </p:txBody>
      </p:sp>
      <p:pic>
        <p:nvPicPr>
          <p:cNvPr id="3074" name="Picture 2" descr="C:\Users\olga\Desktop\день открытых дверей\Ленинский\фото\PY1A849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75556"/>
            <a:ext cx="3888432" cy="258854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E:\фото детей к защите\DSC0024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975556"/>
            <a:ext cx="3600400" cy="27003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393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332656"/>
            <a:ext cx="8373616" cy="1442045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Учет детей для зачисления в организацию ведется по возрастным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группам </a:t>
            </a:r>
            <a:b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Bookman Old Style" pitchFamily="18" charset="0"/>
              </a:rPr>
              <a:t>(</a:t>
            </a:r>
            <a:r>
              <a:rPr lang="ru-RU" sz="1600" dirty="0" smtClean="0">
                <a:solidFill>
                  <a:srgbClr val="FF0000"/>
                </a:solidFill>
                <a:latin typeface="Bookman Old Style" pitchFamily="18" charset="0"/>
              </a:rPr>
              <a:t>формируемым </a:t>
            </a:r>
            <a:r>
              <a:rPr lang="ru-RU" sz="1600" dirty="0">
                <a:solidFill>
                  <a:srgbClr val="FF0000"/>
                </a:solidFill>
                <a:latin typeface="Bookman Old Style" pitchFamily="18" charset="0"/>
              </a:rPr>
              <a:t>с даты рождения детей за период с 01 сентября по 31 августа следующего календарного </a:t>
            </a:r>
            <a:r>
              <a:rPr lang="ru-RU" sz="1600" dirty="0" smtClean="0">
                <a:solidFill>
                  <a:srgbClr val="FF0000"/>
                </a:solidFill>
                <a:latin typeface="Bookman Old Style" pitchFamily="18" charset="0"/>
              </a:rPr>
              <a:t>года)</a:t>
            </a:r>
            <a:r>
              <a:rPr lang="ru-RU" sz="1600" b="1" dirty="0" smtClean="0">
                <a:solidFill>
                  <a:srgbClr val="FF0000"/>
                </a:solidFill>
                <a:latin typeface="Bookman Old Style" pitchFamily="18" charset="0"/>
              </a:rPr>
              <a:t>:</a:t>
            </a:r>
            <a:r>
              <a:rPr lang="ru-RU" sz="1600" b="1" dirty="0">
                <a:solidFill>
                  <a:srgbClr val="FF0000"/>
                </a:solidFill>
                <a:latin typeface="Bookman Old Style" pitchFamily="18" charset="0"/>
              </a:rPr>
              <a:t/>
            </a:r>
            <a:br>
              <a:rPr lang="ru-RU" sz="1600" b="1" dirty="0">
                <a:solidFill>
                  <a:srgbClr val="FF0000"/>
                </a:solidFill>
                <a:latin typeface="Bookman Old Style" pitchFamily="18" charset="0"/>
              </a:rPr>
            </a:br>
            <a:endParaRPr lang="ru-RU" sz="16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"/>
          </p:nvPr>
        </p:nvSpPr>
        <p:spPr>
          <a:xfrm>
            <a:off x="467544" y="1772816"/>
            <a:ext cx="8229600" cy="2891979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дети </a:t>
            </a:r>
            <a:r>
              <a:rPr lang="ru-RU" sz="1600" dirty="0">
                <a:solidFill>
                  <a:srgbClr val="000099"/>
                </a:solidFill>
                <a:latin typeface="Bookman Old Style" pitchFamily="18" charset="0"/>
              </a:rPr>
              <a:t>до 3-х лет — в группу раннего возраста;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дети </a:t>
            </a:r>
            <a:r>
              <a:rPr lang="ru-RU" sz="1600" dirty="0">
                <a:solidFill>
                  <a:srgbClr val="000099"/>
                </a:solidFill>
                <a:latin typeface="Bookman Old Style" pitchFamily="18" charset="0"/>
              </a:rPr>
              <a:t>4-го года жизни — в младшую группу;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дети </a:t>
            </a:r>
            <a:r>
              <a:rPr lang="ru-RU" sz="1600" dirty="0">
                <a:solidFill>
                  <a:srgbClr val="000099"/>
                </a:solidFill>
                <a:latin typeface="Bookman Old Style" pitchFamily="18" charset="0"/>
              </a:rPr>
              <a:t>5-го года жизни — в среднюю группу;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дети </a:t>
            </a:r>
            <a:r>
              <a:rPr lang="ru-RU" sz="1600" dirty="0">
                <a:solidFill>
                  <a:srgbClr val="000099"/>
                </a:solidFill>
                <a:latin typeface="Bookman Old Style" pitchFamily="18" charset="0"/>
              </a:rPr>
              <a:t>6-го года жизни — в старшую группу;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0099"/>
                </a:solidFill>
                <a:latin typeface="Bookman Old Style" pitchFamily="18" charset="0"/>
              </a:rPr>
              <a:t>дети </a:t>
            </a:r>
            <a:r>
              <a:rPr lang="ru-RU" sz="1600" dirty="0">
                <a:solidFill>
                  <a:srgbClr val="000099"/>
                </a:solidFill>
                <a:latin typeface="Bookman Old Style" pitchFamily="18" charset="0"/>
              </a:rPr>
              <a:t>7-го года жизни — в подготовительную группу.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endParaRPr lang="ru-RU" sz="1600" dirty="0">
              <a:solidFill>
                <a:srgbClr val="000099"/>
              </a:solidFill>
              <a:latin typeface="Bookman Old Style" pitchFamily="18" charset="0"/>
            </a:endParaRPr>
          </a:p>
        </p:txBody>
      </p:sp>
      <p:pic>
        <p:nvPicPr>
          <p:cNvPr id="4099" name="Picture 3" descr="C:\Users\olga\Desktop\день открытых дверей\Ленинский\фото\DSC_148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744745"/>
            <a:ext cx="4464496" cy="2977087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905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827783"/>
            <a:ext cx="8064896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0099"/>
                </a:solidFill>
                <a:latin typeface="Bookman Old Style" pitchFamily="18" charset="0"/>
                <a:ea typeface="Calibri" panose="020F0502020204030204" pitchFamily="34" charset="0"/>
                <a:cs typeface="Iskoola Pota" pitchFamily="34" charset="0"/>
              </a:rPr>
              <a:t>При автоматическом формировании списка детей учитывается количество полных лет на 1 сентября текущего года. </a:t>
            </a:r>
            <a:endParaRPr lang="ru-RU" dirty="0" smtClean="0">
              <a:solidFill>
                <a:srgbClr val="000099"/>
              </a:solidFill>
              <a:latin typeface="Bookman Old Style" pitchFamily="18" charset="0"/>
              <a:ea typeface="Calibri" panose="020F0502020204030204" pitchFamily="34" charset="0"/>
              <a:cs typeface="Iskoola Pota" pitchFamily="34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0099"/>
                </a:solidFill>
                <a:latin typeface="Bookman Old Style" pitchFamily="18" charset="0"/>
                <a:ea typeface="Calibri" panose="020F0502020204030204" pitchFamily="34" charset="0"/>
                <a:cs typeface="Iskoola Pota" pitchFamily="34" charset="0"/>
              </a:rPr>
              <a:t>В </a:t>
            </a:r>
            <a:r>
              <a:rPr lang="ru-RU" dirty="0">
                <a:solidFill>
                  <a:srgbClr val="000099"/>
                </a:solidFill>
                <a:latin typeface="Bookman Old Style" pitchFamily="18" charset="0"/>
                <a:ea typeface="Calibri" panose="020F0502020204030204" pitchFamily="34" charset="0"/>
                <a:cs typeface="Iskoola Pota" pitchFamily="34" charset="0"/>
              </a:rPr>
              <a:t>соответствии с установленным порядком учёта родители (законные представители) детей, родившихся в период с </a:t>
            </a:r>
            <a:r>
              <a:rPr lang="ru-RU" b="1" dirty="0">
                <a:solidFill>
                  <a:srgbClr val="000099"/>
                </a:solidFill>
                <a:latin typeface="Bookman Old Style" pitchFamily="18" charset="0"/>
                <a:ea typeface="Calibri" panose="020F0502020204030204" pitchFamily="34" charset="0"/>
                <a:cs typeface="Iskoola Pota" pitchFamily="34" charset="0"/>
              </a:rPr>
              <a:t>сентября по ноябрь</a:t>
            </a:r>
            <a:r>
              <a:rPr lang="ru-RU" dirty="0">
                <a:solidFill>
                  <a:srgbClr val="000099"/>
                </a:solidFill>
                <a:latin typeface="Bookman Old Style" pitchFamily="18" charset="0"/>
                <a:ea typeface="Calibri" panose="020F0502020204030204" pitchFamily="34" charset="0"/>
                <a:cs typeface="Iskoola Pota" pitchFamily="34" charset="0"/>
              </a:rPr>
              <a:t>, имеют право написать заявление о рассмотрении ребёнка с детьми, родившимися на год старше. </a:t>
            </a:r>
            <a:endParaRPr lang="ru-RU" dirty="0">
              <a:solidFill>
                <a:srgbClr val="000099"/>
              </a:solidFill>
              <a:effectLst/>
              <a:latin typeface="Bookman Old Style" pitchFamily="18" charset="0"/>
              <a:ea typeface="Liberation Serif" panose="02020603050405020304" pitchFamily="18" charset="0"/>
              <a:cs typeface="Iskoola Pota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27784" y="116632"/>
            <a:ext cx="4179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Заявление «На год старше»</a:t>
            </a:r>
            <a:endParaRPr lang="ru-RU" dirty="0"/>
          </a:p>
        </p:txBody>
      </p:sp>
      <p:pic>
        <p:nvPicPr>
          <p:cNvPr id="1026" name="Picture 2" descr="C:\Users\admin\Downloads\PHOTO-2022-11-08-11-00-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008" y="3086017"/>
            <a:ext cx="4501952" cy="33676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765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3078</TotalTime>
  <Words>1075</Words>
  <Application>Microsoft Office PowerPoint</Application>
  <PresentationFormat>Экран (4:3)</PresentationFormat>
  <Paragraphs>166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8" baseType="lpstr">
      <vt:lpstr>Arial</vt:lpstr>
      <vt:lpstr>Book Antiqua</vt:lpstr>
      <vt:lpstr>Bookman Old Style</vt:lpstr>
      <vt:lpstr>Calibri</vt:lpstr>
      <vt:lpstr>Century Schoolbook</vt:lpstr>
      <vt:lpstr>Iskoola Pota</vt:lpstr>
      <vt:lpstr>Liberation Serif</vt:lpstr>
      <vt:lpstr>Simplified Arabic Fixed</vt:lpstr>
      <vt:lpstr>Times New Roman</vt:lpstr>
      <vt:lpstr>Wingdings</vt:lpstr>
      <vt:lpstr>Wingdings 2</vt:lpstr>
      <vt:lpstr>Эркер</vt:lpstr>
      <vt:lpstr>Презентация PowerPoint</vt:lpstr>
      <vt:lpstr>Презентация PowerPoint</vt:lpstr>
      <vt:lpstr>Презентация PowerPoint</vt:lpstr>
      <vt:lpstr>Презентация PowerPoint</vt:lpstr>
      <vt:lpstr>Порядок комплектования регламентирован нормативно – правовыми документами:</vt:lpstr>
      <vt:lpstr>Порядок комплектования регламентирован нормативно – правовыми документами:</vt:lpstr>
      <vt:lpstr>Презентация PowerPoint</vt:lpstr>
      <vt:lpstr>Учет детей для зачисления в организацию ведется по возрастным группам  (формируемым с даты рождения детей за период с 01 сентября по 31 августа следующего календарного года):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Изменения процедуры при комплектовании МДОО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creator>Настя</dc:creator>
  <cp:lastModifiedBy>Банникова Татьяна Сергеевна</cp:lastModifiedBy>
  <cp:revision>154</cp:revision>
  <dcterms:created xsi:type="dcterms:W3CDTF">2010-03-19T17:53:36Z</dcterms:created>
  <dcterms:modified xsi:type="dcterms:W3CDTF">2023-04-05T06:18:00Z</dcterms:modified>
</cp:coreProperties>
</file>