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7" d="100"/>
          <a:sy n="57" d="100"/>
        </p:scale>
        <p:origin x="566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800" b="1" u="sng" dirty="0" smtClean="0"/>
              <a:t>Лучшие инклюзивные практики в </a:t>
            </a:r>
            <a:r>
              <a:rPr lang="ru-RU" sz="4800" b="1" u="sng" dirty="0" smtClean="0"/>
              <a:t>образовании</a:t>
            </a:r>
            <a:endParaRPr lang="en-US" sz="4800" b="1" u="sng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762826"/>
          </a:xfrm>
        </p:spPr>
        <p:txBody>
          <a:bodyPr>
            <a:normAutofit/>
          </a:bodyPr>
          <a:lstStyle/>
          <a:p>
            <a:r>
              <a:rPr lang="ru-RU" sz="3500" dirty="0" smtClean="0"/>
              <a:t>Онлайн форум</a:t>
            </a:r>
          </a:p>
          <a:p>
            <a:r>
              <a:rPr lang="ru-RU" sz="2000" dirty="0" smtClean="0"/>
              <a:t>Учитель-логопед: Махнева Мария Сергеевна</a:t>
            </a:r>
          </a:p>
          <a:p>
            <a:pPr lvl="0">
              <a:buClr>
                <a:srgbClr val="5FCBEF"/>
              </a:buClr>
            </a:pPr>
            <a:r>
              <a:rPr lang="ru-RU" sz="2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Учитель-логопед: </a:t>
            </a:r>
            <a:r>
              <a:rPr lang="ru-RU" sz="2000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Сахарова Наталья Викторовна</a:t>
            </a:r>
            <a:endParaRPr lang="ru-RU" sz="2000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lvl="0">
              <a:buClr>
                <a:srgbClr val="5FCBEF"/>
              </a:buClr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952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 smtClean="0"/>
              <a:t>Инклюзивные технологии в работе педагога</a:t>
            </a:r>
            <a:endParaRPr lang="en-US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3211" y="2194560"/>
            <a:ext cx="8870927" cy="5077325"/>
          </a:xfrm>
        </p:spPr>
        <p:txBody>
          <a:bodyPr/>
          <a:lstStyle/>
          <a:p>
            <a:r>
              <a:rPr lang="ru-RU" dirty="0" smtClean="0"/>
              <a:t>Здоровьесберегающие технологии (мелкая моторика, общая моторика, артикуляционная гимнастика, дыхание)</a:t>
            </a:r>
          </a:p>
          <a:p>
            <a:r>
              <a:rPr lang="ru-RU" dirty="0" smtClean="0"/>
              <a:t>Информационно-коммуникационные </a:t>
            </a:r>
            <a:r>
              <a:rPr lang="ru-RU" dirty="0" smtClean="0"/>
              <a:t>технологии (беседы, тематические собрания с родителями)</a:t>
            </a:r>
          </a:p>
          <a:p>
            <a:r>
              <a:rPr lang="ru-RU" dirty="0" smtClean="0"/>
              <a:t>Игровые технологии (ребенок включен в общую игру педагогом или </a:t>
            </a:r>
            <a:r>
              <a:rPr lang="ru-RU" dirty="0" err="1" smtClean="0"/>
              <a:t>тьютером</a:t>
            </a:r>
            <a:r>
              <a:rPr lang="ru-RU" dirty="0" smtClean="0"/>
              <a:t>)</a:t>
            </a:r>
          </a:p>
          <a:p>
            <a:r>
              <a:rPr lang="ru-RU" dirty="0" smtClean="0"/>
              <a:t>Технологии социализации (проблемная ситуация, рефлексивный круг, клубный час- совместные групповые игры родителей и детей )</a:t>
            </a:r>
          </a:p>
          <a:p>
            <a:r>
              <a:rPr lang="ru-RU" dirty="0" smtClean="0"/>
              <a:t>Социальные акции (помощь </a:t>
            </a:r>
            <a:r>
              <a:rPr lang="ru-RU" dirty="0" smtClean="0"/>
              <a:t>детским домам</a:t>
            </a:r>
            <a:r>
              <a:rPr lang="ru-RU" dirty="0" smtClean="0"/>
              <a:t>, интернатам, домам престарелых, волонтерское движение)</a:t>
            </a:r>
          </a:p>
          <a:p>
            <a:r>
              <a:rPr lang="ru-RU" dirty="0" smtClean="0"/>
              <a:t>Технологии в работе с родителями (круглый стол, соревнование, день открытых дверей, спортивный праздник, игровые тренинги)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395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 smtClean="0"/>
              <a:t>Дистанционное обучение в инклюзии</a:t>
            </a:r>
            <a:endParaRPr lang="en-US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Активно применяются дистанционные формы обучения и развития детей, закрепление полученных навыков, консультирование и повышение компетенции родителей по вопросам развития и социализации детей:</a:t>
            </a:r>
          </a:p>
          <a:p>
            <a:r>
              <a:rPr lang="en-US" dirty="0" smtClean="0"/>
              <a:t>ZOOM</a:t>
            </a:r>
          </a:p>
          <a:p>
            <a:r>
              <a:rPr lang="en-US" dirty="0" err="1" smtClean="0"/>
              <a:t>WATSApp</a:t>
            </a:r>
            <a:endParaRPr lang="en-US" dirty="0" smtClean="0"/>
          </a:p>
          <a:p>
            <a:r>
              <a:rPr lang="en-US" dirty="0" smtClean="0"/>
              <a:t>You Tube</a:t>
            </a:r>
          </a:p>
          <a:p>
            <a:r>
              <a:rPr lang="ru-RU" dirty="0" err="1" smtClean="0"/>
              <a:t>вКонтакте</a:t>
            </a:r>
            <a:endParaRPr lang="ru-RU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848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dirty="0" smtClean="0"/>
              <a:t>Принципы работы с ребенком с ОВЗ:</a:t>
            </a:r>
            <a:endParaRPr lang="en-US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Ребенок активно включается в образовательный процесс группы</a:t>
            </a:r>
          </a:p>
          <a:p>
            <a:r>
              <a:rPr lang="ru-RU" dirty="0" smtClean="0"/>
              <a:t>Активно включаются все работники образовательного процесса в обучение и развитие ребенка с нарушениями</a:t>
            </a:r>
          </a:p>
          <a:p>
            <a:r>
              <a:rPr lang="ru-RU" dirty="0" smtClean="0"/>
              <a:t>Образовательная среда подстраивается под нужды особого ребенка</a:t>
            </a:r>
          </a:p>
          <a:p>
            <a:r>
              <a:rPr lang="ru-RU" dirty="0" smtClean="0"/>
              <a:t>Создается и активно используется предметно-развивающая среда</a:t>
            </a:r>
          </a:p>
          <a:p>
            <a:r>
              <a:rPr lang="ru-RU" dirty="0" smtClean="0"/>
              <a:t>Используются специальные игры и упражнения для развития детей с ОВЗ</a:t>
            </a:r>
          </a:p>
          <a:p>
            <a:r>
              <a:rPr lang="ru-RU" dirty="0" smtClean="0"/>
              <a:t>Создается специальная методическая база</a:t>
            </a:r>
          </a:p>
          <a:p>
            <a:r>
              <a:rPr lang="ru-RU" dirty="0" smtClean="0"/>
              <a:t>Педагоги проходят обучение для понимания особенностей и потребностей детей с ОВЗ</a:t>
            </a:r>
          </a:p>
          <a:p>
            <a:r>
              <a:rPr lang="ru-RU" dirty="0" smtClean="0"/>
              <a:t>Используются специальные технологии для всестороннего развития и обучения ребенка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792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8972" y="1318661"/>
            <a:ext cx="8596668" cy="3152808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>Спасибо за внимание!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540613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 smtClean="0"/>
              <a:t>Каждый ребенок особенный – все дети равные</a:t>
            </a:r>
            <a:endParaRPr lang="en-US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325037"/>
            <a:ext cx="8596668" cy="4110962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Прошла конференция по теме «Инклюзивные </a:t>
            </a:r>
            <a:r>
              <a:rPr lang="ru-RU" sz="2400" dirty="0" smtClean="0"/>
              <a:t>практики </a:t>
            </a:r>
            <a:r>
              <a:rPr lang="ru-RU" sz="2400" dirty="0" smtClean="0"/>
              <a:t>в образовании» </a:t>
            </a:r>
          </a:p>
          <a:p>
            <a:pPr marL="0" indent="0">
              <a:buNone/>
            </a:pPr>
            <a:r>
              <a:rPr lang="ru-RU" sz="2400" dirty="0" smtClean="0"/>
              <a:t>Разные образовательные организации представили свой опыт работы с детьми с ОВЗ в инклюзии.</a:t>
            </a:r>
          </a:p>
          <a:p>
            <a:pPr marL="0" indent="0">
              <a:buNone/>
            </a:pPr>
            <a:r>
              <a:rPr lang="ru-RU" sz="2400" dirty="0" smtClean="0"/>
              <a:t>На сегодняшний день существует проблема  в инклюзивном образовании – непринятие педагогом ребенка с </a:t>
            </a:r>
            <a:r>
              <a:rPr lang="ru-RU" sz="2400" smtClean="0"/>
              <a:t>ОВЗ </a:t>
            </a:r>
            <a:r>
              <a:rPr lang="ru-RU" sz="2400" smtClean="0"/>
              <a:t>.</a:t>
            </a:r>
            <a:endParaRPr lang="ru-RU" sz="2400" dirty="0" smtClean="0"/>
          </a:p>
          <a:p>
            <a:r>
              <a:rPr lang="ru-RU" sz="2400" b="1" dirty="0" smtClean="0"/>
              <a:t>Целью образования детей с ОВЗ </a:t>
            </a:r>
            <a:r>
              <a:rPr lang="ru-RU" sz="2400" dirty="0" smtClean="0"/>
              <a:t>в инклюзии является обеспечение оптимального развития ребенка и успешная интеграция его в социум.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0283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/>
              <a:t>Успешная инклюзия</a:t>
            </a:r>
            <a:endParaRPr lang="en-US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67570"/>
            <a:ext cx="8596668" cy="486585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dirty="0" smtClean="0"/>
              <a:t>Для успешной инклюзии все участники образовательного процесса должны быть включены в развитие ребенка:</a:t>
            </a:r>
          </a:p>
          <a:p>
            <a:pPr marL="0" indent="0">
              <a:buNone/>
            </a:pPr>
            <a:r>
              <a:rPr lang="ru-RU" sz="2000" dirty="0" smtClean="0"/>
              <a:t>Воспитатель</a:t>
            </a:r>
          </a:p>
          <a:p>
            <a:pPr marL="0" indent="0">
              <a:buNone/>
            </a:pPr>
            <a:r>
              <a:rPr lang="ru-RU" sz="2000" dirty="0" smtClean="0"/>
              <a:t>Психолог</a:t>
            </a:r>
          </a:p>
          <a:p>
            <a:pPr marL="0" indent="0">
              <a:buNone/>
            </a:pPr>
            <a:r>
              <a:rPr lang="ru-RU" sz="2000" dirty="0" smtClean="0"/>
              <a:t>Дефектолог</a:t>
            </a:r>
          </a:p>
          <a:p>
            <a:pPr marL="0" indent="0">
              <a:buNone/>
            </a:pPr>
            <a:r>
              <a:rPr lang="ru-RU" sz="2000" dirty="0" smtClean="0"/>
              <a:t>Музыкальный руководитель</a:t>
            </a:r>
          </a:p>
          <a:p>
            <a:pPr marL="0" indent="0">
              <a:buNone/>
            </a:pPr>
            <a:r>
              <a:rPr lang="ru-RU" sz="2000" dirty="0" smtClean="0"/>
              <a:t>Инструктор по физической культуре</a:t>
            </a:r>
          </a:p>
          <a:p>
            <a:pPr marL="0" indent="0">
              <a:buNone/>
            </a:pPr>
            <a:r>
              <a:rPr lang="ru-RU" sz="2000" dirty="0" smtClean="0"/>
              <a:t>Логопед </a:t>
            </a:r>
          </a:p>
          <a:p>
            <a:pPr marL="0" indent="0">
              <a:buNone/>
            </a:pPr>
            <a:r>
              <a:rPr lang="ru-RU" sz="2000" dirty="0" smtClean="0"/>
              <a:t>Методист</a:t>
            </a:r>
          </a:p>
          <a:p>
            <a:pPr marL="0" indent="0">
              <a:buNone/>
            </a:pPr>
            <a:r>
              <a:rPr lang="ru-RU" sz="2000" dirty="0" smtClean="0"/>
              <a:t>Руководитель образовательной организации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b="1" u="sng" dirty="0" smtClean="0"/>
              <a:t>Инклюзия </a:t>
            </a:r>
            <a:r>
              <a:rPr lang="ru-RU" sz="2000" dirty="0" smtClean="0"/>
              <a:t>– это изменение подхода к детям в образовании и самого образовательного учреждения</a:t>
            </a:r>
          </a:p>
          <a:p>
            <a:pPr marL="0" indent="0">
              <a:buNone/>
            </a:pP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049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948958" cy="13208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/>
              <a:t>Педагог инклюзивного образования:</a:t>
            </a:r>
            <a:endParaRPr lang="en-US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021304"/>
            <a:ext cx="8596668" cy="4836695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Знает психолого-педагогические закономерности возрастного  и личностного развития детей с ОВЗ</a:t>
            </a:r>
          </a:p>
          <a:p>
            <a:r>
              <a:rPr lang="ru-RU" sz="2000" dirty="0" smtClean="0"/>
              <a:t>Осуществляет профессиональное самообразование по вопросам детей с ОВЗ</a:t>
            </a:r>
          </a:p>
          <a:p>
            <a:r>
              <a:rPr lang="ru-RU" sz="2000" dirty="0" smtClean="0"/>
              <a:t>Умеет проектировать учебный процесс для совместного обучения детей с нарушенным и нормальным развитием</a:t>
            </a:r>
          </a:p>
          <a:p>
            <a:r>
              <a:rPr lang="ru-RU" sz="2000" dirty="0" smtClean="0"/>
              <a:t>Создает коррекционно-развивающую среду в условиях образовательного учреждения</a:t>
            </a:r>
          </a:p>
          <a:p>
            <a:r>
              <a:rPr lang="ru-RU" sz="2000" dirty="0" smtClean="0"/>
              <a:t>Реализует различные способы педагогического взаимодействия между всеми участниками образовательного процесса</a:t>
            </a:r>
          </a:p>
          <a:p>
            <a:r>
              <a:rPr lang="ru-RU" sz="2000" dirty="0" smtClean="0"/>
              <a:t>Обладает </a:t>
            </a:r>
            <a:r>
              <a:rPr lang="ru-RU" sz="2000" dirty="0" err="1" smtClean="0"/>
              <a:t>эмпатией</a:t>
            </a:r>
            <a:r>
              <a:rPr lang="ru-RU" sz="2000" dirty="0" smtClean="0"/>
              <a:t>, открытостью ума, доброжелательностью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27604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542759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>Уровни инклюзии</a:t>
            </a:r>
            <a:endParaRPr lang="en-US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34165"/>
            <a:ext cx="9169310" cy="4838204"/>
          </a:xfrm>
        </p:spPr>
        <p:txBody>
          <a:bodyPr>
            <a:noAutofit/>
          </a:bodyPr>
          <a:lstStyle/>
          <a:p>
            <a:r>
              <a:rPr lang="ru-RU" sz="2400" b="1" u="sng" dirty="0" smtClean="0"/>
              <a:t>1 уровен</a:t>
            </a:r>
            <a:r>
              <a:rPr lang="ru-RU" sz="2400" b="1" u="sng" dirty="0"/>
              <a:t>ь</a:t>
            </a:r>
            <a:r>
              <a:rPr lang="ru-RU" sz="2400" b="1" u="sng" dirty="0" smtClean="0"/>
              <a:t>: </a:t>
            </a:r>
            <a:r>
              <a:rPr lang="ru-RU" sz="2400" b="1" i="1" u="sng" dirty="0" smtClean="0"/>
              <a:t>полная </a:t>
            </a:r>
            <a:r>
              <a:rPr lang="ru-RU" sz="2400" b="1" i="1" u="sng" dirty="0"/>
              <a:t>инклюзия</a:t>
            </a:r>
            <a:endParaRPr lang="en-US" sz="2400" b="1" i="1" u="sng" dirty="0"/>
          </a:p>
          <a:p>
            <a:pPr marL="0" indent="0">
              <a:buNone/>
            </a:pPr>
            <a:r>
              <a:rPr lang="ru-RU" sz="2400" dirty="0" smtClean="0"/>
              <a:t>ребенок испытывает потребность в поддержке </a:t>
            </a:r>
          </a:p>
          <a:p>
            <a:r>
              <a:rPr lang="ru-RU" sz="2400" b="1" i="1" u="sng" dirty="0" smtClean="0"/>
              <a:t>2 уровень: частичная инклюзия</a:t>
            </a:r>
          </a:p>
          <a:p>
            <a:pPr marL="0" indent="0">
              <a:buNone/>
            </a:pPr>
            <a:r>
              <a:rPr lang="ru-RU" sz="2400" dirty="0" smtClean="0"/>
              <a:t>У ребенка есть потребность в существенной поддержке, выраженные затруднения в социальном общении, ограничено социальное взаимодействие, затруднения в адаптации</a:t>
            </a:r>
          </a:p>
          <a:p>
            <a:pPr marL="400050" lvl="1" indent="0">
              <a:buNone/>
            </a:pPr>
            <a:r>
              <a:rPr lang="ru-RU" sz="2400" b="1" u="sng" dirty="0" smtClean="0"/>
              <a:t>3 уровень: </a:t>
            </a:r>
            <a:r>
              <a:rPr lang="ru-RU" sz="2400" b="1" i="1" u="sng" dirty="0" smtClean="0"/>
              <a:t>временная инклюзия</a:t>
            </a:r>
          </a:p>
          <a:p>
            <a:pPr marL="0" indent="0">
              <a:buNone/>
            </a:pPr>
            <a:r>
              <a:rPr lang="ru-RU" sz="2400" dirty="0" smtClean="0"/>
              <a:t>Ребенок испытывает потребность в очень существенной поддержке, требуется сопровождение </a:t>
            </a:r>
            <a:r>
              <a:rPr lang="ru-RU" sz="2400" dirty="0" err="1" smtClean="0"/>
              <a:t>тьютора</a:t>
            </a:r>
            <a:r>
              <a:rPr lang="ru-RU" sz="2400" dirty="0" smtClean="0"/>
              <a:t>, крайне ограничены социальные взаимодействия, значительные трудности в приспособлении к переменам, тяжелые дефициты в коммуникативных навыках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6754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 smtClean="0"/>
              <a:t>Особенности речи и мышления у детей с ОВЗ</a:t>
            </a:r>
            <a:endParaRPr lang="en-US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073962"/>
            <a:ext cx="8596668" cy="3880773"/>
          </a:xfrm>
        </p:spPr>
        <p:txBody>
          <a:bodyPr>
            <a:noAutofit/>
          </a:bodyPr>
          <a:lstStyle/>
          <a:p>
            <a:r>
              <a:rPr lang="ru-RU" sz="2400" dirty="0" smtClean="0"/>
              <a:t>Трудности в усвоении отвлеченных обобщающих понятий</a:t>
            </a:r>
          </a:p>
          <a:p>
            <a:r>
              <a:rPr lang="ru-RU" sz="2400" dirty="0" smtClean="0"/>
              <a:t>Замены родовых понятий видовыми</a:t>
            </a:r>
          </a:p>
          <a:p>
            <a:r>
              <a:rPr lang="ru-RU" sz="2400" dirty="0" smtClean="0"/>
              <a:t>Лексический </a:t>
            </a:r>
            <a:r>
              <a:rPr lang="ru-RU" sz="2400" dirty="0" smtClean="0"/>
              <a:t>запас характеризуется стереотипностью</a:t>
            </a:r>
          </a:p>
          <a:p>
            <a:r>
              <a:rPr lang="ru-RU" sz="2400" dirty="0" smtClean="0"/>
              <a:t>Трудности в программировании своего высказывания</a:t>
            </a:r>
          </a:p>
          <a:p>
            <a:r>
              <a:rPr lang="ru-RU" sz="2400" dirty="0" smtClean="0"/>
              <a:t>Недостаточность осмысления и употребления сложных речевых конструкций</a:t>
            </a:r>
          </a:p>
          <a:p>
            <a:r>
              <a:rPr lang="ru-RU" sz="2400" dirty="0" smtClean="0"/>
              <a:t>Недоступность для понимания метафор и сравнений, скрытого смысла  загадок и пословиц </a:t>
            </a:r>
          </a:p>
          <a:p>
            <a:r>
              <a:rPr lang="ru-RU" sz="2400" dirty="0" smtClean="0"/>
              <a:t>Слаборазвита произвольная сфера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45522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 smtClean="0"/>
              <a:t>Образовательная среда в инклюзии</a:t>
            </a:r>
            <a:endParaRPr lang="en-US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22256"/>
          </a:xfrm>
        </p:spPr>
        <p:txBody>
          <a:bodyPr>
            <a:noAutofit/>
          </a:bodyPr>
          <a:lstStyle/>
          <a:p>
            <a:r>
              <a:rPr lang="ru-RU" dirty="0" smtClean="0"/>
              <a:t>Предполагает решение проблемы образования детей с ОВЗ за счет адаптации образовательного пространства к нуждам каждого ребенка: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 </a:t>
            </a:r>
            <a:r>
              <a:rPr lang="ru-RU" u="sng" dirty="0" err="1" smtClean="0"/>
              <a:t>Тьютерское</a:t>
            </a:r>
            <a:r>
              <a:rPr lang="ru-RU" u="sng" dirty="0" smtClean="0"/>
              <a:t> </a:t>
            </a:r>
            <a:r>
              <a:rPr lang="ru-RU" u="sng" dirty="0" smtClean="0"/>
              <a:t>сопровождение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u="sng" dirty="0" smtClean="0"/>
              <a:t>Сенсорная комната </a:t>
            </a:r>
            <a:r>
              <a:rPr lang="ru-RU" dirty="0" smtClean="0"/>
              <a:t>– организация окружающей среды различного рода стимуляторами. Нужна для оказания не только успокаивающего и расслабляющего действия, но и для достижения тонизирующего и стимулирующего действия.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u="sng" dirty="0" smtClean="0"/>
              <a:t>Партнерство с организацией</a:t>
            </a:r>
            <a:r>
              <a:rPr lang="ru-RU" dirty="0" smtClean="0"/>
              <a:t>, оказывающей помощь в выборе образовательного маршрута для ребенка с ОВЗ (ТПМПК «Радуга», ПМПК «Ресурс»)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u="sng" dirty="0" smtClean="0"/>
              <a:t>Мультимедийные средства</a:t>
            </a:r>
            <a:r>
              <a:rPr lang="ru-RU" dirty="0" smtClean="0"/>
              <a:t> обучения (телевизор, компьютер, проектор)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u="sng" dirty="0" smtClean="0"/>
              <a:t>Психолого-педагогическое сопровождение </a:t>
            </a:r>
            <a:r>
              <a:rPr lang="ru-RU" dirty="0" smtClean="0"/>
              <a:t>ребенка (занятия со специалистами)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u="sng" dirty="0" smtClean="0"/>
              <a:t>Консилиум для детей </a:t>
            </a:r>
            <a:r>
              <a:rPr lang="ru-RU" dirty="0" smtClean="0"/>
              <a:t>по заявлению родителей или педагогов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193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dirty="0">
                <a:solidFill>
                  <a:srgbClr val="5FCBEF"/>
                </a:solidFill>
              </a:rPr>
              <a:t>Образовательная среда в инклюзии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ru-RU" u="sng" dirty="0" smtClean="0"/>
              <a:t>Индивидуализированная</a:t>
            </a:r>
            <a:r>
              <a:rPr lang="ru-RU" dirty="0" smtClean="0"/>
              <a:t> образовательная деятельность (коррекционный час)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u="sng" dirty="0" smtClean="0"/>
              <a:t>Архитектурная доступность</a:t>
            </a:r>
            <a:r>
              <a:rPr lang="ru-RU" dirty="0" smtClean="0"/>
              <a:t> (пандусы с перилами, кнопка вызова, таблички у кабинетов с шрифтом брайля)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u="sng" dirty="0" err="1" smtClean="0"/>
              <a:t>Програмно</a:t>
            </a:r>
            <a:r>
              <a:rPr lang="ru-RU" u="sng" dirty="0" smtClean="0"/>
              <a:t>-методическое сопровождение</a:t>
            </a:r>
            <a:r>
              <a:rPr lang="ru-RU" dirty="0" smtClean="0"/>
              <a:t>, (адаптированная программа в зависимости от нозологии, консультации для родителей в уголке) </a:t>
            </a:r>
          </a:p>
          <a:p>
            <a:pPr marL="0" indent="0">
              <a:buNone/>
            </a:pP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705755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 smtClean="0"/>
              <a:t>Развивающая предметно-пространственная </a:t>
            </a:r>
            <a:r>
              <a:rPr lang="ru-RU" sz="4400" b="1" dirty="0" smtClean="0"/>
              <a:t>среда</a:t>
            </a:r>
            <a:endParaRPr lang="en-US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050182"/>
            <a:ext cx="8596668" cy="4807818"/>
          </a:xfrm>
        </p:spPr>
        <p:txBody>
          <a:bodyPr/>
          <a:lstStyle/>
          <a:p>
            <a:r>
              <a:rPr lang="ru-RU" dirty="0" smtClean="0"/>
              <a:t>Столы для песочной терапии</a:t>
            </a:r>
          </a:p>
          <a:p>
            <a:r>
              <a:rPr lang="ru-RU" dirty="0" smtClean="0"/>
              <a:t>Кубики Никитина</a:t>
            </a:r>
          </a:p>
          <a:p>
            <a:r>
              <a:rPr lang="ru-RU" dirty="0" smtClean="0"/>
              <a:t>Камешки МАРБЛС</a:t>
            </a:r>
          </a:p>
          <a:p>
            <a:r>
              <a:rPr lang="ru-RU" dirty="0" smtClean="0"/>
              <a:t>Прозрачный мольберт</a:t>
            </a:r>
          </a:p>
          <a:p>
            <a:r>
              <a:rPr lang="ru-RU" dirty="0" smtClean="0"/>
              <a:t>Логопедический уголок в группе</a:t>
            </a:r>
          </a:p>
          <a:p>
            <a:r>
              <a:rPr lang="ru-RU" dirty="0" err="1" smtClean="0"/>
              <a:t>Бизиборд</a:t>
            </a:r>
            <a:r>
              <a:rPr lang="ru-RU" dirty="0" smtClean="0"/>
              <a:t> </a:t>
            </a:r>
          </a:p>
          <a:p>
            <a:r>
              <a:rPr lang="ru-RU" dirty="0" smtClean="0"/>
              <a:t>Пособия по </a:t>
            </a:r>
            <a:r>
              <a:rPr lang="ru-RU" dirty="0" err="1" smtClean="0"/>
              <a:t>ТРИЗу</a:t>
            </a:r>
            <a:endParaRPr lang="ru-RU" dirty="0" smtClean="0"/>
          </a:p>
          <a:p>
            <a:r>
              <a:rPr lang="ru-RU" dirty="0" smtClean="0"/>
              <a:t>Универсальные игры Лебедевой (игры для развития высших психических функций: мышление, внимание, память)</a:t>
            </a:r>
          </a:p>
          <a:p>
            <a:r>
              <a:rPr lang="ru-RU" dirty="0" err="1" smtClean="0"/>
              <a:t>Мнемотаблицы</a:t>
            </a:r>
            <a:endParaRPr lang="ru-RU" dirty="0" smtClean="0"/>
          </a:p>
          <a:p>
            <a:r>
              <a:rPr lang="ru-RU" dirty="0" smtClean="0"/>
              <a:t>Развивающие игры на липучках</a:t>
            </a:r>
          </a:p>
          <a:p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Развивающие </a:t>
            </a: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игры со шнуровками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91333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174</TotalTime>
  <Words>708</Words>
  <Application>Microsoft Office PowerPoint</Application>
  <PresentationFormat>Широкоэкранный</PresentationFormat>
  <Paragraphs>90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Trebuchet MS</vt:lpstr>
      <vt:lpstr>Wingdings</vt:lpstr>
      <vt:lpstr>Wingdings 3</vt:lpstr>
      <vt:lpstr>Аспект</vt:lpstr>
      <vt:lpstr>Лучшие инклюзивные практики в образовании</vt:lpstr>
      <vt:lpstr>Каждый ребенок особенный – все дети равные</vt:lpstr>
      <vt:lpstr>Успешная инклюзия</vt:lpstr>
      <vt:lpstr>Педагог инклюзивного образования:</vt:lpstr>
      <vt:lpstr>Уровни инклюзии</vt:lpstr>
      <vt:lpstr>Особенности речи и мышления у детей с ОВЗ</vt:lpstr>
      <vt:lpstr>Образовательная среда в инклюзии</vt:lpstr>
      <vt:lpstr>Образовательная среда в инклюзии</vt:lpstr>
      <vt:lpstr>Развивающая предметно-пространственная среда</vt:lpstr>
      <vt:lpstr>Инклюзивные технологии в работе педагога</vt:lpstr>
      <vt:lpstr>Дистанционное обучение в инклюзии</vt:lpstr>
      <vt:lpstr>Принципы работы с ребенком с ОВЗ:</vt:lpstr>
      <vt:lpstr>  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Лучшие инклюзивные практики</dc:title>
  <dc:creator>Windows User</dc:creator>
  <cp:lastModifiedBy>Windows User</cp:lastModifiedBy>
  <cp:revision>20</cp:revision>
  <dcterms:created xsi:type="dcterms:W3CDTF">2020-12-01T03:54:35Z</dcterms:created>
  <dcterms:modified xsi:type="dcterms:W3CDTF">2020-12-01T11:45:27Z</dcterms:modified>
</cp:coreProperties>
</file>