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93" r:id="rId2"/>
    <p:sldId id="294" r:id="rId3"/>
    <p:sldId id="368" r:id="rId4"/>
    <p:sldId id="369" r:id="rId5"/>
    <p:sldId id="373" r:id="rId6"/>
    <p:sldId id="359" r:id="rId7"/>
    <p:sldId id="386" r:id="rId8"/>
    <p:sldId id="357" r:id="rId9"/>
    <p:sldId id="365" r:id="rId10"/>
    <p:sldId id="367" r:id="rId11"/>
    <p:sldId id="380" r:id="rId12"/>
    <p:sldId id="382" r:id="rId13"/>
    <p:sldId id="384" r:id="rId14"/>
    <p:sldId id="321" r:id="rId15"/>
    <p:sldId id="375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A50021"/>
    <a:srgbClr val="003399"/>
    <a:srgbClr val="DDDDDD"/>
    <a:srgbClr val="ECECE0"/>
    <a:srgbClr val="000099"/>
    <a:srgbClr val="0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7" autoAdjust="0"/>
    <p:restoredTop sz="94660"/>
  </p:normalViewPr>
  <p:slideViewPr>
    <p:cSldViewPr>
      <p:cViewPr varScale="1">
        <p:scale>
          <a:sx n="102" d="100"/>
          <a:sy n="102" d="100"/>
        </p:scale>
        <p:origin x="2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01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BB11FFF-2F3E-4457-9381-75B018DA32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07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6C13BFC-346B-41A6-8507-97D3DB176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580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A3451-AFE0-43F9-883F-96502CF20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58763"/>
            <a:ext cx="2057400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58763"/>
            <a:ext cx="6019800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F1944-375F-47BA-AEAA-5ED845BB0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524000"/>
            <a:ext cx="4038600" cy="4652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652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1AA52-D143-4170-A043-AA64EE2EFD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524000"/>
            <a:ext cx="8229600" cy="4652963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26CA0-3634-47CE-BB22-FCDA473B7F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524000"/>
            <a:ext cx="8229600" cy="4652963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14FED-9D93-4AF2-8C2E-6FA366CAD9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524000"/>
            <a:ext cx="8229600" cy="4652963"/>
          </a:xfrm>
        </p:spPr>
        <p:txBody>
          <a:bodyPr/>
          <a:lstStyle/>
          <a:p>
            <a:pPr lvl="0"/>
            <a:r>
              <a:rPr lang="ru-RU" noProof="0" smtClean="0"/>
              <a:t>Вставка рисунка SmartArt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D2FA2-EEE7-4D04-ABBB-A99F199586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555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67528-8A79-449E-9AC4-D18799AE61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65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65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5F408-C042-4D76-AF3E-402D59914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14C45-EE6D-4518-ACB0-08438EFD9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5CC05-2F8C-4177-802B-A6D02094C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A1E13-2263-4F24-BE64-DB8A57BCA3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3C037-B684-473A-99F5-5A8F5DB116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ACB4D-45ED-4585-B10A-DC1AD6D4F1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F5DB9-9B86-4AEA-9F3F-8DEA9743C0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286000" y="0"/>
            <a:ext cx="2287588" cy="6858000"/>
            <a:chOff x="1440" y="0"/>
            <a:chExt cx="1441" cy="3125"/>
          </a:xfrm>
        </p:grpSpPr>
        <p:sp>
          <p:nvSpPr>
            <p:cNvPr id="1032" name="Rectangle 8"/>
            <p:cNvSpPr>
              <a:spLocks noChangeArrowheads="1"/>
            </p:cNvSpPr>
            <p:nvPr userDrawn="1"/>
          </p:nvSpPr>
          <p:spPr bwMode="lt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 userDrawn="1"/>
          </p:nvSpPr>
          <p:spPr bwMode="ltGray">
            <a:xfrm>
              <a:off x="1681" y="0"/>
              <a:ext cx="1053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gamma/>
                    <a:tint val="0"/>
                    <a:invGamma/>
                    <a:alpha val="0"/>
                  </a:schemeClr>
                </a:gs>
                <a:gs pos="5000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 userDrawn="1"/>
          </p:nvSpPr>
          <p:spPr bwMode="lt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grpSp>
        <p:nvGrpSpPr>
          <p:cNvPr id="1035" name="Group 11"/>
          <p:cNvGrpSpPr>
            <a:grpSpLocks/>
          </p:cNvGrpSpPr>
          <p:nvPr/>
        </p:nvGrpSpPr>
        <p:grpSpPr bwMode="auto">
          <a:xfrm>
            <a:off x="4575175" y="0"/>
            <a:ext cx="2286000" cy="5137150"/>
            <a:chOff x="2882" y="0"/>
            <a:chExt cx="1440" cy="2341"/>
          </a:xfrm>
        </p:grpSpPr>
        <p:sp>
          <p:nvSpPr>
            <p:cNvPr id="2" name="Rectangle 12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81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  <a:alpha val="0"/>
                  </a:schemeClr>
                </a:gs>
                <a:gs pos="5000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grpSp>
        <p:nvGrpSpPr>
          <p:cNvPr id="1039" name="Group 15"/>
          <p:cNvGrpSpPr>
            <a:grpSpLocks/>
          </p:cNvGrpSpPr>
          <p:nvPr/>
        </p:nvGrpSpPr>
        <p:grpSpPr bwMode="auto">
          <a:xfrm>
            <a:off x="6858000" y="0"/>
            <a:ext cx="2286000" cy="6831013"/>
            <a:chOff x="4320" y="0"/>
            <a:chExt cx="1440" cy="3113"/>
          </a:xfrm>
        </p:grpSpPr>
        <p:sp>
          <p:nvSpPr>
            <p:cNvPr id="1040" name="Rectangle 16"/>
            <p:cNvSpPr>
              <a:spLocks noChangeArrowheads="1"/>
            </p:cNvSpPr>
            <p:nvPr userDrawn="1"/>
          </p:nvSpPr>
          <p:spPr bwMode="ltGray">
            <a:xfrm>
              <a:off x="4320" y="0"/>
              <a:ext cx="112" cy="2655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  <a:alpha val="0"/>
                  </a:schemeClr>
                </a:gs>
                <a:gs pos="50000">
                  <a:schemeClr val="folHlink">
                    <a:alpha val="20000"/>
                  </a:schemeClr>
                </a:gs>
                <a:gs pos="100000">
                  <a:schemeClr val="fol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grpSp>
          <p:nvGrpSpPr>
            <p:cNvPr id="1056" name="Group 17"/>
            <p:cNvGrpSpPr>
              <a:grpSpLocks/>
            </p:cNvGrpSpPr>
            <p:nvPr userDrawn="1"/>
          </p:nvGrpSpPr>
          <p:grpSpPr bwMode="auto">
            <a:xfrm>
              <a:off x="4320" y="0"/>
              <a:ext cx="1440" cy="3113"/>
              <a:chOff x="4320" y="0"/>
              <a:chExt cx="1440" cy="3113"/>
            </a:xfrm>
          </p:grpSpPr>
          <p:sp>
            <p:nvSpPr>
              <p:cNvPr id="1042" name="Rectangle 18"/>
              <p:cNvSpPr>
                <a:spLocks noChangeArrowheads="1"/>
              </p:cNvSpPr>
              <p:nvPr userDrawn="1"/>
            </p:nvSpPr>
            <p:spPr bwMode="lt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 userDrawn="1"/>
            </p:nvSpPr>
            <p:spPr bwMode="ltGray">
              <a:xfrm>
                <a:off x="5420" y="0"/>
                <a:ext cx="340" cy="2655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  <a:gs pos="5000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44" name="Rectangle 20"/>
              <p:cNvSpPr>
                <a:spLocks noChangeArrowheads="1"/>
              </p:cNvSpPr>
              <p:nvPr userDrawn="1"/>
            </p:nvSpPr>
            <p:spPr bwMode="lt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</p:grpSp>
      </p:grpSp>
      <p:grpSp>
        <p:nvGrpSpPr>
          <p:cNvPr id="1045" name="Group 21"/>
          <p:cNvGrpSpPr>
            <a:grpSpLocks/>
          </p:cNvGrpSpPr>
          <p:nvPr/>
        </p:nvGrpSpPr>
        <p:grpSpPr bwMode="auto">
          <a:xfrm>
            <a:off x="0" y="0"/>
            <a:ext cx="2286000" cy="5135563"/>
            <a:chOff x="0" y="0"/>
            <a:chExt cx="1440" cy="2340"/>
          </a:xfrm>
        </p:grpSpPr>
        <p:sp>
          <p:nvSpPr>
            <p:cNvPr id="1046" name="Rectangle 22"/>
            <p:cNvSpPr>
              <a:spLocks noChangeArrowheads="1"/>
            </p:cNvSpPr>
            <p:nvPr userDrawn="1"/>
          </p:nvSpPr>
          <p:spPr bwMode="lt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47" name="Rectangle 23"/>
            <p:cNvSpPr>
              <a:spLocks noChangeArrowheads="1"/>
            </p:cNvSpPr>
            <p:nvPr userDrawn="1"/>
          </p:nvSpPr>
          <p:spPr bwMode="ltGray">
            <a:xfrm>
              <a:off x="1338" y="0"/>
              <a:ext cx="102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0"/>
                  </a:schemeClr>
                </a:gs>
                <a:gs pos="5000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48" name="Rectangle 24"/>
            <p:cNvSpPr>
              <a:spLocks noChangeArrowheads="1"/>
            </p:cNvSpPr>
            <p:nvPr userDrawn="1"/>
          </p:nvSpPr>
          <p:spPr bwMode="ltGray">
            <a:xfrm>
              <a:off x="0" y="0"/>
              <a:ext cx="486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0"/>
                  </a:schemeClr>
                </a:gs>
                <a:gs pos="5000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49" name="Rectangle 25"/>
            <p:cNvSpPr>
              <a:spLocks noChangeArrowheads="1"/>
            </p:cNvSpPr>
            <p:nvPr userDrawn="1"/>
          </p:nvSpPr>
          <p:spPr bwMode="lt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grpSp>
        <p:nvGrpSpPr>
          <p:cNvPr id="1069" name="Group 45"/>
          <p:cNvGrpSpPr>
            <a:grpSpLocks/>
          </p:cNvGrpSpPr>
          <p:nvPr/>
        </p:nvGrpSpPr>
        <p:grpSpPr bwMode="auto">
          <a:xfrm>
            <a:off x="0" y="0"/>
            <a:ext cx="9144000" cy="171450"/>
            <a:chOff x="0" y="0"/>
            <a:chExt cx="5760" cy="108"/>
          </a:xfrm>
        </p:grpSpPr>
        <p:sp>
          <p:nvSpPr>
            <p:cNvPr id="1050" name="Rectangle 26"/>
            <p:cNvSpPr>
              <a:spLocks noChangeArrowheads="1"/>
            </p:cNvSpPr>
            <p:nvPr userDrawn="1"/>
          </p:nvSpPr>
          <p:spPr bwMode="gray">
            <a:xfrm>
              <a:off x="0" y="0"/>
              <a:ext cx="1440" cy="10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51" name="Rectangle 27"/>
            <p:cNvSpPr>
              <a:spLocks noChangeArrowheads="1"/>
            </p:cNvSpPr>
            <p:nvPr userDrawn="1"/>
          </p:nvSpPr>
          <p:spPr bwMode="gray">
            <a:xfrm>
              <a:off x="1440" y="0"/>
              <a:ext cx="1441" cy="10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52" name="Rectangle 28"/>
            <p:cNvSpPr>
              <a:spLocks noChangeArrowheads="1"/>
            </p:cNvSpPr>
            <p:nvPr userDrawn="1"/>
          </p:nvSpPr>
          <p:spPr bwMode="gray">
            <a:xfrm>
              <a:off x="2882" y="0"/>
              <a:ext cx="1440" cy="108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53" name="Rectangle 29"/>
            <p:cNvSpPr>
              <a:spLocks noChangeArrowheads="1"/>
            </p:cNvSpPr>
            <p:nvPr userDrawn="1"/>
          </p:nvSpPr>
          <p:spPr bwMode="gray">
            <a:xfrm>
              <a:off x="4320" y="0"/>
              <a:ext cx="1440" cy="10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sp>
        <p:nvSpPr>
          <p:cNvPr id="3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524000"/>
            <a:ext cx="8229600" cy="465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88073C2A-C0E3-47CE-85E1-66EAC2D42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0" y="176213"/>
            <a:ext cx="7696200" cy="1117600"/>
            <a:chOff x="0" y="111"/>
            <a:chExt cx="4848" cy="768"/>
          </a:xfrm>
        </p:grpSpPr>
        <p:sp>
          <p:nvSpPr>
            <p:cNvPr id="1063" name="Rectangle 39"/>
            <p:cNvSpPr>
              <a:spLocks noChangeArrowheads="1"/>
            </p:cNvSpPr>
            <p:nvPr userDrawn="1"/>
          </p:nvSpPr>
          <p:spPr bwMode="hidden">
            <a:xfrm rot="-5400000">
              <a:off x="2394" y="-1578"/>
              <a:ext cx="60" cy="4848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tint val="0"/>
                    <a:invGamma/>
                    <a:alpha val="0"/>
                  </a:srgbClr>
                </a:gs>
                <a:gs pos="50000">
                  <a:srgbClr val="FFFFFF">
                    <a:alpha val="35001"/>
                  </a:srgbClr>
                </a:gs>
                <a:gs pos="100000">
                  <a:srgbClr val="FFFFFF">
                    <a:gamma/>
                    <a:tint val="0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grpSp>
          <p:nvGrpSpPr>
            <p:cNvPr id="1041" name="Group 44"/>
            <p:cNvGrpSpPr>
              <a:grpSpLocks/>
            </p:cNvGrpSpPr>
            <p:nvPr userDrawn="1"/>
          </p:nvGrpSpPr>
          <p:grpSpPr bwMode="auto">
            <a:xfrm>
              <a:off x="0" y="111"/>
              <a:ext cx="4327" cy="768"/>
              <a:chOff x="0" y="111"/>
              <a:chExt cx="4327" cy="768"/>
            </a:xfrm>
          </p:grpSpPr>
          <p:sp>
            <p:nvSpPr>
              <p:cNvPr id="1065" name="Rectangle 41"/>
              <p:cNvSpPr>
                <a:spLocks noChangeArrowheads="1"/>
              </p:cNvSpPr>
              <p:nvPr userDrawn="1"/>
            </p:nvSpPr>
            <p:spPr bwMode="hidden">
              <a:xfrm rot="-5400000">
                <a:off x="1780" y="-1669"/>
                <a:ext cx="768" cy="432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alpha val="35001"/>
                    </a:srgbClr>
                  </a:gs>
                  <a:gs pos="100000">
                    <a:srgbClr val="FFFFFF">
                      <a:gamma/>
                      <a:tint val="0"/>
                      <a:invGamma/>
                      <a:alpha val="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66" name="Rectangle 42"/>
              <p:cNvSpPr>
                <a:spLocks noChangeArrowheads="1"/>
              </p:cNvSpPr>
              <p:nvPr userDrawn="1"/>
            </p:nvSpPr>
            <p:spPr bwMode="hidden">
              <a:xfrm rot="-5400000">
                <a:off x="1754" y="-1643"/>
                <a:ext cx="181" cy="3690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tint val="0"/>
                      <a:invGamma/>
                      <a:alpha val="0"/>
                    </a:srgbClr>
                  </a:gs>
                  <a:gs pos="50000">
                    <a:srgbClr val="FFFFFF">
                      <a:alpha val="35001"/>
                    </a:srgbClr>
                  </a:gs>
                  <a:gs pos="100000">
                    <a:srgbClr val="FFFFFF">
                      <a:gamma/>
                      <a:tint val="0"/>
                      <a:invGamma/>
                      <a:alpha val="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67" name="Rectangle 43"/>
              <p:cNvSpPr>
                <a:spLocks noChangeArrowheads="1"/>
              </p:cNvSpPr>
              <p:nvPr userDrawn="1"/>
            </p:nvSpPr>
            <p:spPr bwMode="hidden">
              <a:xfrm rot="-5400000">
                <a:off x="1780" y="-1669"/>
                <a:ext cx="768" cy="432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alpha val="35001"/>
                    </a:srgbClr>
                  </a:gs>
                  <a:gs pos="100000">
                    <a:srgbClr val="FFFFFF">
                      <a:gamma/>
                      <a:tint val="0"/>
                      <a:invGamma/>
                      <a:alpha val="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</p:grpSp>
      </p:grpSp>
      <p:sp>
        <p:nvSpPr>
          <p:cNvPr id="103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7200" y="258763"/>
            <a:ext cx="73152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71" name="Rectangle 47"/>
          <p:cNvSpPr>
            <a:spLocks noChangeArrowheads="1"/>
          </p:cNvSpPr>
          <p:nvPr/>
        </p:nvSpPr>
        <p:spPr bwMode="gray">
          <a:xfrm>
            <a:off x="0" y="6751638"/>
            <a:ext cx="9144000" cy="10636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  <p:sldLayoutId id="2147483663" r:id="rId15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00" fill="hold"/>
                                        <p:tgtEl>
                                          <p:spTgt spid="1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700"/>
                                        <p:tgtEl>
                                          <p:spTgt spid="1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WordArt 4"/>
          <p:cNvSpPr>
            <a:spLocks noChangeArrowheads="1" noChangeShapeType="1" noTextEdit="1"/>
          </p:cNvSpPr>
          <p:nvPr/>
        </p:nvSpPr>
        <p:spPr bwMode="auto">
          <a:xfrm>
            <a:off x="683568" y="620688"/>
            <a:ext cx="8093075" cy="36004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/>
            <a:endParaRPr lang="ru-RU" sz="4000" b="1" kern="1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cs typeface="Arial"/>
            </a:endParaRPr>
          </a:p>
          <a:p>
            <a:pPr algn="ctr"/>
            <a:endParaRPr lang="ru-RU" sz="4000" b="1" kern="1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cs typeface="Arial"/>
            </a:endParaRPr>
          </a:p>
          <a:p>
            <a:pPr algn="ctr"/>
            <a:r>
              <a:rPr lang="ru-RU" sz="4000" b="1" kern="1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cs typeface="Arial"/>
              </a:rPr>
              <a:t>Комплектование МДОО</a:t>
            </a:r>
          </a:p>
          <a:p>
            <a:pPr algn="ctr"/>
            <a:r>
              <a:rPr lang="ru-RU" sz="4000" b="1" kern="1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cs typeface="Arial"/>
              </a:rPr>
              <a:t>Ленинского района г</a:t>
            </a:r>
            <a:r>
              <a:rPr lang="ru-RU" sz="4000" b="1" kern="1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cs typeface="Arial"/>
              </a:rPr>
              <a:t>. Екатеринбурга </a:t>
            </a:r>
          </a:p>
          <a:p>
            <a:pPr algn="ctr"/>
            <a:r>
              <a:rPr lang="en-US" sz="4000" b="1" kern="1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cs typeface="Arial"/>
              </a:rPr>
              <a:t>202</a:t>
            </a:r>
            <a:r>
              <a:rPr lang="ru-RU" sz="4000" b="1" kern="1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cs typeface="Arial"/>
              </a:rPr>
              <a:t>1</a:t>
            </a:r>
            <a:r>
              <a:rPr lang="en-US" sz="4000" b="1" kern="1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cs typeface="Arial"/>
              </a:rPr>
              <a:t>-202</a:t>
            </a:r>
            <a:r>
              <a:rPr lang="ru-RU" sz="4000" b="1" kern="1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cs typeface="Arial"/>
              </a:rPr>
              <a:t>2</a:t>
            </a:r>
            <a:r>
              <a:rPr lang="ru-RU" sz="4000" b="1" kern="1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cs typeface="Arial"/>
              </a:rPr>
              <a:t> учебный год</a:t>
            </a:r>
            <a:endParaRPr lang="ru-RU" sz="4000" b="1" kern="1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11560" y="332655"/>
            <a:ext cx="792088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Перевод обучающихся из одной организации в другую осуществляется на основании приказа Министерства образования и науки Российской Федерации от 28.12.2015 № 1527 «Об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 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направленности».</a:t>
            </a:r>
          </a:p>
          <a:p>
            <a:pPr indent="449580" algn="just">
              <a:spcAft>
                <a:spcPts val="0"/>
              </a:spcAft>
            </a:pP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основании установленного Порядка </a:t>
            </a:r>
            <a:r>
              <a:rPr lang="ru-RU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родители (законные представители) </a:t>
            </a:r>
            <a:r>
              <a:rPr lang="ru-RU" dirty="0" smtClean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могут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обратиться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выбранную Муниципальную дошкольную образовательную организацию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запросом о наличии свободных мест в соответствующей возрастной категории обучающегося и необходимой направленности группы. Руководитель образовательной организации предоставит письменный ответ в установленный законом срок. </a:t>
            </a:r>
            <a:endParaRPr lang="ru-RU" sz="16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Процедура перевода ребёнка из одной МДОО в другую осуществляется при наличии свободных мест в выбранной образовательной организации и условии, что ребёнок является воспитанником детского сада и уже обучается по общеобразовательной программе дошкольного образования соответствующего возраста.</a:t>
            </a:r>
            <a:endParaRPr lang="ru-RU" sz="1600" dirty="0">
              <a:effectLst/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10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908721"/>
            <a:ext cx="7772400" cy="3498180"/>
          </a:xfrm>
        </p:spPr>
        <p:txBody>
          <a:bodyPr/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законом от 29.12.2012 № 273-ФЗ «Об образовании в Российской Федерации» установлены требования к образовательной деятельности и к услугам по присмотру и уходу, формы получения образования и формы обучения. 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Родители (законные представители) детей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двух до трех лет,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написать заявление в управлении образования Ленинского района для посещения группы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кратковременного пребывания, в которой осуществляется присмотр и уход без реализации образовательной программы дошкольного образования для воспитанников в возрасте от двух до трёх лет на период ожидания места в группе полного дня в одном из детских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садов. На территории Ленинского района функционируют группы кратковременного пребывания в МДОО № 12, 26, 29, 37, 54, 55, 77, 114, 156, 195, 419, 455.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Также родители (законные представители)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от двух до трех лет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могут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рассмотреть вопрос об организации дошкольного образования через консультационный центр. Выбор образовательной организации родители (законные представители) осуществляют самостоятельно, обратившись к заведующему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877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38922"/>
              </p:ext>
            </p:extLst>
          </p:nvPr>
        </p:nvGraphicFramePr>
        <p:xfrm>
          <a:off x="1763688" y="2492896"/>
          <a:ext cx="5879976" cy="4000343"/>
        </p:xfrm>
        <a:graphic>
          <a:graphicData uri="http://schemas.openxmlformats.org/drawingml/2006/table">
            <a:tbl>
              <a:tblPr/>
              <a:tblGrid>
                <a:gridCol w="10257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54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10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формы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089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0-1 год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2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Семейный клуб» </a:t>
                      </a:r>
                      <a:r>
                        <a:rPr lang="ru-RU" sz="1200" dirty="0" smtClean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на </a:t>
                      </a:r>
                      <a:r>
                        <a:rPr lang="ru-RU" sz="1200" dirty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территории </a:t>
                      </a:r>
                      <a:r>
                        <a:rPr lang="ru-RU" sz="1200" dirty="0" smtClean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МДОО № 209</a:t>
                      </a:r>
                      <a:endParaRPr lang="ru-RU" sz="1200" dirty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59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«Центр игровой поддержки и организации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психолого-педагогического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сопровождения ребёнка. Первые шаги»</a:t>
                      </a:r>
                      <a:r>
                        <a:rPr lang="ru-RU" sz="1200" dirty="0" smtClean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 на территории МДОО № 233</a:t>
                      </a:r>
                      <a:endParaRPr lang="ru-RU" sz="1200" dirty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1089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1-2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9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Группа «Вместе с мамой» </a:t>
                      </a:r>
                      <a:r>
                        <a:rPr lang="ru-RU" sz="1200" dirty="0" smtClean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на территории МДОО № 365, 465, 561, 573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2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«Родительские сборы» </a:t>
                      </a:r>
                      <a:r>
                        <a:rPr lang="ru-RU" sz="1200" dirty="0" smtClean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в МДОО №23 </a:t>
                      </a:r>
                      <a:endParaRPr lang="ru-RU" sz="1200" dirty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2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Волонтерство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» </a:t>
                      </a:r>
                      <a:r>
                        <a:rPr lang="ru-RU" sz="1200" dirty="0" smtClean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на территории МДОО № 46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14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«Летний (зимний) детско-родительский лагерь»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Liberation Serif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«Летний (зимний) детско-родительский лагерь</a:t>
                      </a: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ru-RU" sz="1200" dirty="0" smtClean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 в МДОО № 38 </a:t>
                      </a:r>
                      <a:endParaRPr lang="ru-RU" sz="12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95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«Лето-парк»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Liberation Serif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«Лето-парк</a:t>
                      </a: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 в МДОО № 35</a:t>
                      </a:r>
                      <a:endParaRPr lang="ru-RU" sz="12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61841659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03648" y="764704"/>
            <a:ext cx="64807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МДОО Ленинского района организованы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ВАРИАТИВНЫЕ ФОРМЫ ДОШКОЛЬНОГО ОБРАЗОВАНИЯ ДЛЯ ДЕТЕЙ ДО 3 ЛЕТ, о работе которых можно узнать на официальных сайтах МДОО в сети «Интернет»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10534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1518567"/>
          <a:ext cx="6432376" cy="3566617"/>
        </p:xfrm>
        <a:graphic>
          <a:graphicData uri="http://schemas.openxmlformats.org/drawingml/2006/table">
            <a:tbl>
              <a:tblPr/>
              <a:tblGrid>
                <a:gridCol w="350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5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вариативной формы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Особенности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вариативных</a:t>
                      </a:r>
                      <a:r>
                        <a:rPr lang="ru-RU" sz="12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8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консультативная помощь специалистов МДОО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родителей (законных представителей) на территории</a:t>
                      </a:r>
                      <a:r>
                        <a:rPr lang="en-US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0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«Педагогический патронаж»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10" algn="just"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детей (как в условиях МДОО, так и в домашних условиях), педагогическое просвещение родителей (законных представителей) ребенка, групповые мастер-классы по обогащению домашней развивающей среды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«Родительский 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игровой </a:t>
                      </a: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стенд»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содержательное игровое взаимодействие родителей (законных представителей) и детей под руководством специалистов МДОО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«Вместе с мамой»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самостоятельные игровые занятия родителей (законных представителей) с детьми под руководством специалистов МДОО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6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деятельность специалистов МДОО с детьми в отсутствие родителей (законных представителей)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8688" algn="l"/>
              </a:tabLst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69269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ОСОБЕННОСТИ ВАРИАТИВНЫХ ФОРМ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4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8892480" cy="863823"/>
          </a:xfrm>
        </p:spPr>
        <p:txBody>
          <a:bodyPr/>
          <a:lstStyle/>
          <a:p>
            <a:pPr algn="ctr"/>
            <a:r>
              <a:rPr lang="ru-RU" sz="3600" dirty="0" smtClean="0">
                <a:solidFill>
                  <a:srgbClr val="A5002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Изменения процедуры 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при комплектовании МДОО: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gray">
          <a:xfrm rot="3419336">
            <a:off x="7204075" y="1517651"/>
            <a:ext cx="923925" cy="10033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gray">
          <a:xfrm rot="3419336">
            <a:off x="2235200" y="2884488"/>
            <a:ext cx="923925" cy="10033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gray">
          <a:xfrm rot="3419336">
            <a:off x="3027362" y="4110038"/>
            <a:ext cx="923925" cy="10033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gray">
          <a:xfrm rot="3419336">
            <a:off x="4395787" y="3244851"/>
            <a:ext cx="923925" cy="10033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80" name="Line 8"/>
          <p:cNvSpPr>
            <a:spLocks noChangeShapeType="1"/>
          </p:cNvSpPr>
          <p:nvPr/>
        </p:nvSpPr>
        <p:spPr bwMode="auto">
          <a:xfrm>
            <a:off x="2987675" y="3860800"/>
            <a:ext cx="215900" cy="360363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 flipV="1">
            <a:off x="4067175" y="4005263"/>
            <a:ext cx="433388" cy="287337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 flipV="1">
            <a:off x="6877050" y="2276475"/>
            <a:ext cx="431800" cy="288925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928687" y="4870450"/>
            <a:ext cx="281157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2000" b="1" dirty="0" smtClean="0">
                <a:solidFill>
                  <a:srgbClr val="000000"/>
                </a:solidFill>
              </a:rPr>
              <a:t>Обеспечение «прозрачности» и открытости процедуры распределения мест;</a:t>
            </a:r>
            <a:endParaRPr lang="ru-RU" sz="2000" b="1" dirty="0">
              <a:solidFill>
                <a:srgbClr val="000000"/>
              </a:solidFill>
            </a:endParaRPr>
          </a:p>
        </p:txBody>
      </p:sp>
      <p:sp>
        <p:nvSpPr>
          <p:cNvPr id="54285" name="Rectangle 13"/>
          <p:cNvSpPr>
            <a:spLocks noChangeArrowheads="1"/>
          </p:cNvSpPr>
          <p:nvPr/>
        </p:nvSpPr>
        <p:spPr bwMode="gray">
          <a:xfrm rot="3419336">
            <a:off x="5764212" y="2381251"/>
            <a:ext cx="923925" cy="10033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86" name="Rectangle 14"/>
          <p:cNvSpPr>
            <a:spLocks noChangeArrowheads="1"/>
          </p:cNvSpPr>
          <p:nvPr/>
        </p:nvSpPr>
        <p:spPr bwMode="gray">
          <a:xfrm rot="3419336">
            <a:off x="1587500" y="1804988"/>
            <a:ext cx="923925" cy="10033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22224" y="1436509"/>
            <a:ext cx="181292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 smtClean="0">
                <a:solidFill>
                  <a:srgbClr val="000000"/>
                </a:solidFill>
              </a:rPr>
              <a:t>Закрепление территорий за МДОО </a:t>
            </a:r>
          </a:p>
          <a:p>
            <a:pPr eaLnBrk="0" hangingPunct="0"/>
            <a:r>
              <a:rPr lang="ru-RU" b="1" dirty="0" smtClean="0">
                <a:solidFill>
                  <a:srgbClr val="000000"/>
                </a:solidFill>
              </a:rPr>
              <a:t>(с 01.04.2014); </a:t>
            </a:r>
            <a:endParaRPr lang="ru-RU" b="1" dirty="0">
              <a:solidFill>
                <a:srgbClr val="000000"/>
              </a:solidFill>
            </a:endParaRPr>
          </a:p>
        </p:txBody>
      </p:sp>
      <p:sp>
        <p:nvSpPr>
          <p:cNvPr id="54288" name="AutoShape 16"/>
          <p:cNvSpPr>
            <a:spLocks noChangeArrowheads="1"/>
          </p:cNvSpPr>
          <p:nvPr/>
        </p:nvSpPr>
        <p:spPr bwMode="auto">
          <a:xfrm>
            <a:off x="1835150" y="2060575"/>
            <a:ext cx="503238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89" name="AutoShape 17"/>
          <p:cNvSpPr>
            <a:spLocks noChangeArrowheads="1"/>
          </p:cNvSpPr>
          <p:nvPr/>
        </p:nvSpPr>
        <p:spPr bwMode="auto">
          <a:xfrm>
            <a:off x="4645025" y="3500438"/>
            <a:ext cx="503238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0" name="AutoShape 18"/>
          <p:cNvSpPr>
            <a:spLocks noChangeArrowheads="1"/>
          </p:cNvSpPr>
          <p:nvPr/>
        </p:nvSpPr>
        <p:spPr bwMode="auto">
          <a:xfrm>
            <a:off x="2484438" y="3141663"/>
            <a:ext cx="503237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1" name="AutoShape 19"/>
          <p:cNvSpPr>
            <a:spLocks noChangeArrowheads="1"/>
          </p:cNvSpPr>
          <p:nvPr/>
        </p:nvSpPr>
        <p:spPr bwMode="auto">
          <a:xfrm>
            <a:off x="3276600" y="4365625"/>
            <a:ext cx="503238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2" name="AutoShape 20"/>
          <p:cNvSpPr>
            <a:spLocks noChangeArrowheads="1"/>
          </p:cNvSpPr>
          <p:nvPr/>
        </p:nvSpPr>
        <p:spPr bwMode="auto">
          <a:xfrm>
            <a:off x="6011863" y="2636838"/>
            <a:ext cx="503237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3" name="AutoShape 21"/>
          <p:cNvSpPr>
            <a:spLocks noChangeArrowheads="1"/>
          </p:cNvSpPr>
          <p:nvPr/>
        </p:nvSpPr>
        <p:spPr bwMode="auto">
          <a:xfrm>
            <a:off x="7453313" y="1700213"/>
            <a:ext cx="503237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4" name="Text Box 22"/>
          <p:cNvSpPr txBox="1">
            <a:spLocks noChangeArrowheads="1"/>
          </p:cNvSpPr>
          <p:nvPr/>
        </p:nvSpPr>
        <p:spPr bwMode="auto">
          <a:xfrm>
            <a:off x="4306301" y="4694544"/>
            <a:ext cx="23486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 smtClean="0">
                <a:solidFill>
                  <a:srgbClr val="000000"/>
                </a:solidFill>
              </a:rPr>
              <a:t>Предоставление дошкольного образования для детей с 2 - х лет;</a:t>
            </a:r>
            <a:endParaRPr lang="ru-RU" b="1" dirty="0">
              <a:solidFill>
                <a:srgbClr val="000000"/>
              </a:solidFill>
            </a:endParaRPr>
          </a:p>
        </p:txBody>
      </p:sp>
      <p:sp>
        <p:nvSpPr>
          <p:cNvPr id="54295" name="Line 23"/>
          <p:cNvSpPr>
            <a:spLocks noChangeShapeType="1"/>
          </p:cNvSpPr>
          <p:nvPr/>
        </p:nvSpPr>
        <p:spPr bwMode="auto">
          <a:xfrm>
            <a:off x="2339975" y="2708275"/>
            <a:ext cx="200025" cy="284163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6" name="Text Box 24"/>
          <p:cNvSpPr txBox="1">
            <a:spLocks noChangeArrowheads="1"/>
          </p:cNvSpPr>
          <p:nvPr/>
        </p:nvSpPr>
        <p:spPr bwMode="auto">
          <a:xfrm>
            <a:off x="7221923" y="2732355"/>
            <a:ext cx="2232917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1600" b="1" dirty="0" smtClean="0">
                <a:solidFill>
                  <a:srgbClr val="000000"/>
                </a:solidFill>
              </a:rPr>
              <a:t>Включение руководителей МДОО в работу с системой АИС «Образование».</a:t>
            </a:r>
            <a:endParaRPr lang="ru-RU" sz="1600" b="1" dirty="0">
              <a:solidFill>
                <a:srgbClr val="000000"/>
              </a:solidFill>
            </a:endParaRPr>
          </a:p>
        </p:txBody>
      </p:sp>
      <p:sp>
        <p:nvSpPr>
          <p:cNvPr id="54297" name="Text Box 25"/>
          <p:cNvSpPr txBox="1">
            <a:spLocks noChangeArrowheads="1"/>
          </p:cNvSpPr>
          <p:nvPr/>
        </p:nvSpPr>
        <p:spPr bwMode="auto">
          <a:xfrm>
            <a:off x="2987675" y="2019301"/>
            <a:ext cx="269716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 smtClean="0">
                <a:solidFill>
                  <a:srgbClr val="000000"/>
                </a:solidFill>
              </a:rPr>
              <a:t>Автоматизированное распределение мест;</a:t>
            </a:r>
            <a:endParaRPr lang="ru-RU" b="1" dirty="0">
              <a:solidFill>
                <a:srgbClr val="000000"/>
              </a:solidFill>
            </a:endParaRPr>
          </a:p>
        </p:txBody>
      </p:sp>
      <p:sp>
        <p:nvSpPr>
          <p:cNvPr id="54298" name="Text Box 26"/>
          <p:cNvSpPr txBox="1">
            <a:spLocks noChangeArrowheads="1"/>
          </p:cNvSpPr>
          <p:nvPr/>
        </p:nvSpPr>
        <p:spPr bwMode="auto">
          <a:xfrm>
            <a:off x="5627277" y="3825765"/>
            <a:ext cx="23848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>
                <a:solidFill>
                  <a:srgbClr val="000000"/>
                </a:solidFill>
              </a:rPr>
              <a:t>П</a:t>
            </a:r>
            <a:r>
              <a:rPr lang="ru-RU" b="1" dirty="0" smtClean="0">
                <a:solidFill>
                  <a:srgbClr val="000000"/>
                </a:solidFill>
              </a:rPr>
              <a:t>роцедура информирования;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4299" name="Line 27"/>
          <p:cNvSpPr>
            <a:spLocks noChangeShapeType="1"/>
          </p:cNvSpPr>
          <p:nvPr/>
        </p:nvSpPr>
        <p:spPr bwMode="auto">
          <a:xfrm flipV="1">
            <a:off x="5364163" y="3213100"/>
            <a:ext cx="431800" cy="288925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4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4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"/>
                                        <p:tgtEl>
                                          <p:spTgt spid="54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5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75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5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25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5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50"/>
                                        <p:tgtEl>
                                          <p:spTgt spid="5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50"/>
                                        <p:tgtEl>
                                          <p:spTgt spid="54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75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5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4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25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75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5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5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250"/>
                                        <p:tgtEl>
                                          <p:spTgt spid="54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75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animBg="1"/>
      <p:bldP spid="54276" grpId="0" animBg="1"/>
      <p:bldP spid="54276" grpId="1" animBg="1"/>
      <p:bldP spid="54278" grpId="0" animBg="1"/>
      <p:bldP spid="54279" grpId="0" animBg="1"/>
      <p:bldP spid="54284" grpId="0"/>
      <p:bldP spid="54285" grpId="0" animBg="1"/>
      <p:bldP spid="54286" grpId="0" animBg="1"/>
      <p:bldP spid="54288" grpId="0" animBg="1"/>
      <p:bldP spid="54289" grpId="0" animBg="1"/>
      <p:bldP spid="54290" grpId="0" animBg="1"/>
      <p:bldP spid="54291" grpId="0" animBg="1"/>
      <p:bldP spid="54292" grpId="0" animBg="1"/>
      <p:bldP spid="54293" grpId="0" animBg="1"/>
      <p:bldP spid="54294" grpId="0"/>
      <p:bldP spid="54296" grpId="0"/>
      <p:bldP spid="54297" grpId="0"/>
      <p:bldP spid="5429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1475656" y="5670568"/>
            <a:ext cx="7560840" cy="1058215"/>
          </a:xfrm>
          <a:prstGeom prst="roundRect">
            <a:avLst/>
          </a:prstGeom>
          <a:solidFill>
            <a:srgbClr val="DDDDDD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178" name="Rectangle 2"/>
          <p:cNvSpPr>
            <a:spLocks noGrp="1"/>
          </p:cNvSpPr>
          <p:nvPr>
            <p:ph type="title" idx="4294967295"/>
          </p:nvPr>
        </p:nvSpPr>
        <p:spPr>
          <a:xfrm>
            <a:off x="1973618" y="228600"/>
            <a:ext cx="6990870" cy="914400"/>
          </a:xfr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76200" cmpd="tri">
            <a:solidFill>
              <a:srgbClr val="CC00FF"/>
            </a:solidFill>
          </a:ln>
        </p:spPr>
        <p:txBody>
          <a:bodyPr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Модель работы по зачислению детей в МДОО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 rot="642469">
            <a:off x="390807" y="564673"/>
            <a:ext cx="1928323" cy="402692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Цикличность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50195" name="Text Box 19"/>
          <p:cNvSpPr txBox="1">
            <a:spLocks noChangeArrowheads="1"/>
          </p:cNvSpPr>
          <p:nvPr/>
        </p:nvSpPr>
        <p:spPr bwMode="auto">
          <a:xfrm>
            <a:off x="75233" y="2503553"/>
            <a:ext cx="2408535" cy="26776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eaLnBrk="0" hangingPunct="0">
              <a:buFontTx/>
              <a:buChar char="-"/>
            </a:pPr>
            <a:r>
              <a:rPr lang="ru-RU" sz="1400" b="1" dirty="0" smtClean="0">
                <a:hlinkClick r:id="" action="ppaction://noaction"/>
              </a:rPr>
              <a:t>Направление в МДОО списков детей;</a:t>
            </a:r>
            <a:endParaRPr lang="ru-RU" sz="1400" b="1" dirty="0" smtClean="0"/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Прием и регистрация заявлений на смену;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Анализ данных о количестве зачисленных детей и количестве вакантных мест;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Формирование списков к заседанию комиссии.</a:t>
            </a:r>
            <a:endParaRPr lang="en-US" sz="1400" b="1" dirty="0"/>
          </a:p>
        </p:txBody>
      </p:sp>
      <p:sp>
        <p:nvSpPr>
          <p:cNvPr id="50209" name="Text Box 33"/>
          <p:cNvSpPr txBox="1">
            <a:spLocks noChangeArrowheads="1"/>
          </p:cNvSpPr>
          <p:nvPr/>
        </p:nvSpPr>
        <p:spPr bwMode="auto">
          <a:xfrm>
            <a:off x="1973618" y="5721999"/>
            <a:ext cx="7062878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000" b="1" dirty="0" smtClean="0"/>
              <a:t>Результат: оказание услуги по предоставлению дошкольного образования</a:t>
            </a:r>
            <a:endParaRPr lang="en-US" sz="2000" b="1" dirty="0"/>
          </a:p>
        </p:txBody>
      </p:sp>
      <p:sp>
        <p:nvSpPr>
          <p:cNvPr id="50223" name="Rectangle 47"/>
          <p:cNvSpPr>
            <a:spLocks noChangeArrowheads="1"/>
          </p:cNvSpPr>
          <p:nvPr/>
        </p:nvSpPr>
        <p:spPr bwMode="auto">
          <a:xfrm>
            <a:off x="75233" y="2385047"/>
            <a:ext cx="2619829" cy="3810336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0225" name="AutoShape 49"/>
          <p:cNvSpPr>
            <a:spLocks noChangeArrowheads="1"/>
          </p:cNvSpPr>
          <p:nvPr/>
        </p:nvSpPr>
        <p:spPr bwMode="auto">
          <a:xfrm>
            <a:off x="1905000" y="5029200"/>
            <a:ext cx="1371600" cy="457200"/>
          </a:xfrm>
          <a:prstGeom prst="downArrow">
            <a:avLst>
              <a:gd name="adj1" fmla="val 39657"/>
              <a:gd name="adj2" fmla="val 38069"/>
            </a:avLst>
          </a:prstGeom>
          <a:gradFill rotWithShape="1">
            <a:gsLst>
              <a:gs pos="0">
                <a:schemeClr val="tx1"/>
              </a:gs>
              <a:gs pos="100000">
                <a:schemeClr val="bg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0227" name="AutoShape 51"/>
          <p:cNvSpPr>
            <a:spLocks noChangeArrowheads="1"/>
          </p:cNvSpPr>
          <p:nvPr/>
        </p:nvSpPr>
        <p:spPr bwMode="auto">
          <a:xfrm>
            <a:off x="5867400" y="5029200"/>
            <a:ext cx="1371600" cy="457200"/>
          </a:xfrm>
          <a:prstGeom prst="downArrow">
            <a:avLst>
              <a:gd name="adj1" fmla="val 39657"/>
              <a:gd name="adj2" fmla="val 38069"/>
            </a:avLst>
          </a:prstGeom>
          <a:gradFill rotWithShape="1">
            <a:gsLst>
              <a:gs pos="0">
                <a:schemeClr val="tx1"/>
              </a:gs>
              <a:gs pos="100000">
                <a:schemeClr val="bg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0239" name="AutoShape 63"/>
          <p:cNvSpPr>
            <a:spLocks noChangeArrowheads="1"/>
          </p:cNvSpPr>
          <p:nvPr/>
        </p:nvSpPr>
        <p:spPr bwMode="auto">
          <a:xfrm>
            <a:off x="63500" y="1242047"/>
            <a:ext cx="2133600" cy="1143000"/>
          </a:xfrm>
          <a:prstGeom prst="downArrow">
            <a:avLst>
              <a:gd name="adj1" fmla="val 74704"/>
              <a:gd name="adj2" fmla="val 47046"/>
            </a:avLst>
          </a:prstGeom>
          <a:gradFill rotWithShape="1">
            <a:gsLst>
              <a:gs pos="0">
                <a:schemeClr val="tx1"/>
              </a:gs>
              <a:gs pos="100000">
                <a:srgbClr val="FF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b="1" dirty="0">
              <a:solidFill>
                <a:srgbClr val="CCFFFF"/>
              </a:solidFill>
            </a:endParaRPr>
          </a:p>
          <a:p>
            <a:pPr algn="ctr"/>
            <a:r>
              <a:rPr lang="ru-RU" b="1" dirty="0" smtClean="0">
                <a:solidFill>
                  <a:srgbClr val="CCFFFF"/>
                </a:solidFill>
              </a:rPr>
              <a:t>Управление </a:t>
            </a:r>
          </a:p>
          <a:p>
            <a:pPr algn="ctr"/>
            <a:r>
              <a:rPr lang="ru-RU" b="1" dirty="0" smtClean="0">
                <a:solidFill>
                  <a:srgbClr val="CCFFFF"/>
                </a:solidFill>
              </a:rPr>
              <a:t>образования</a:t>
            </a:r>
            <a:endParaRPr lang="ru-RU" b="1" dirty="0">
              <a:solidFill>
                <a:srgbClr val="CCFFFF"/>
              </a:solidFill>
            </a:endParaRPr>
          </a:p>
        </p:txBody>
      </p:sp>
      <p:sp>
        <p:nvSpPr>
          <p:cNvPr id="50240" name="AutoShape 64"/>
          <p:cNvSpPr>
            <a:spLocks noChangeArrowheads="1"/>
          </p:cNvSpPr>
          <p:nvPr/>
        </p:nvSpPr>
        <p:spPr bwMode="auto">
          <a:xfrm>
            <a:off x="3180118" y="1169988"/>
            <a:ext cx="2133600" cy="1143000"/>
          </a:xfrm>
          <a:prstGeom prst="downArrow">
            <a:avLst>
              <a:gd name="adj1" fmla="val 74704"/>
              <a:gd name="adj2" fmla="val 47046"/>
            </a:avLst>
          </a:prstGeom>
          <a:gradFill rotWithShape="1">
            <a:gsLst>
              <a:gs pos="0">
                <a:schemeClr val="tx1"/>
              </a:gs>
              <a:gs pos="100000">
                <a:srgbClr val="FF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rgbClr val="CCFFFF"/>
                </a:solidFill>
              </a:rPr>
              <a:t>МДОО</a:t>
            </a:r>
            <a:endParaRPr lang="ru-RU" b="1" dirty="0">
              <a:solidFill>
                <a:srgbClr val="CCFFFF"/>
              </a:solidFill>
            </a:endParaRPr>
          </a:p>
        </p:txBody>
      </p:sp>
      <p:sp>
        <p:nvSpPr>
          <p:cNvPr id="50242" name="AutoShape 66"/>
          <p:cNvSpPr>
            <a:spLocks noChangeArrowheads="1"/>
          </p:cNvSpPr>
          <p:nvPr/>
        </p:nvSpPr>
        <p:spPr bwMode="auto">
          <a:xfrm>
            <a:off x="3733800" y="5029200"/>
            <a:ext cx="1371600" cy="457200"/>
          </a:xfrm>
          <a:prstGeom prst="downArrow">
            <a:avLst>
              <a:gd name="adj1" fmla="val 39657"/>
              <a:gd name="adj2" fmla="val 38069"/>
            </a:avLst>
          </a:prstGeom>
          <a:gradFill rotWithShape="1">
            <a:gsLst>
              <a:gs pos="0">
                <a:schemeClr val="tx1"/>
              </a:gs>
              <a:gs pos="100000">
                <a:schemeClr val="bg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0244" name="AutoShape 68"/>
          <p:cNvSpPr>
            <a:spLocks noChangeArrowheads="1"/>
          </p:cNvSpPr>
          <p:nvPr/>
        </p:nvSpPr>
        <p:spPr bwMode="auto">
          <a:xfrm>
            <a:off x="0" y="6227151"/>
            <a:ext cx="1828800" cy="533400"/>
          </a:xfrm>
          <a:prstGeom prst="wedgeRoundRectCallout">
            <a:avLst>
              <a:gd name="adj1" fmla="val 136458"/>
              <a:gd name="adj2" fmla="val -20327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dirty="0" smtClean="0">
                <a:solidFill>
                  <a:srgbClr val="6600CC"/>
                </a:solidFill>
              </a:rPr>
              <a:t>Соблюдение законодательства</a:t>
            </a:r>
            <a:endParaRPr lang="ru-RU" sz="1400" dirty="0">
              <a:solidFill>
                <a:srgbClr val="6600CC"/>
              </a:solidFill>
            </a:endParaRPr>
          </a:p>
        </p:txBody>
      </p:sp>
      <p:sp>
        <p:nvSpPr>
          <p:cNvPr id="50245" name="AutoShape 69"/>
          <p:cNvSpPr>
            <a:spLocks noChangeArrowheads="1"/>
          </p:cNvSpPr>
          <p:nvPr/>
        </p:nvSpPr>
        <p:spPr bwMode="auto">
          <a:xfrm>
            <a:off x="7239000" y="4845032"/>
            <a:ext cx="1905001" cy="737649"/>
          </a:xfrm>
          <a:prstGeom prst="wedgeRoundRectCallout">
            <a:avLst>
              <a:gd name="adj1" fmla="val -219332"/>
              <a:gd name="adj2" fmla="val -25309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 b="1" dirty="0" smtClean="0">
                <a:solidFill>
                  <a:srgbClr val="6600CC"/>
                </a:solidFill>
              </a:rPr>
              <a:t>Контроль правоохранительных  органов</a:t>
            </a:r>
            <a:endParaRPr lang="ru-RU" sz="1200" b="1" dirty="0">
              <a:solidFill>
                <a:srgbClr val="6600CC"/>
              </a:solidFill>
            </a:endParaRPr>
          </a:p>
        </p:txBody>
      </p:sp>
      <p:sp>
        <p:nvSpPr>
          <p:cNvPr id="70" name="AutoShape 64"/>
          <p:cNvSpPr>
            <a:spLocks noChangeArrowheads="1"/>
          </p:cNvSpPr>
          <p:nvPr/>
        </p:nvSpPr>
        <p:spPr bwMode="auto">
          <a:xfrm>
            <a:off x="6247964" y="1143000"/>
            <a:ext cx="2133600" cy="1143000"/>
          </a:xfrm>
          <a:prstGeom prst="downArrow">
            <a:avLst>
              <a:gd name="adj1" fmla="val 74704"/>
              <a:gd name="adj2" fmla="val 47046"/>
            </a:avLst>
          </a:prstGeom>
          <a:gradFill rotWithShape="1">
            <a:gsLst>
              <a:gs pos="0">
                <a:schemeClr val="tx1"/>
              </a:gs>
              <a:gs pos="100000">
                <a:srgbClr val="FF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rgbClr val="CCFFFF"/>
                </a:solidFill>
              </a:rPr>
              <a:t>Родители</a:t>
            </a:r>
            <a:endParaRPr lang="ru-RU" b="1" dirty="0">
              <a:solidFill>
                <a:srgbClr val="CCFFFF"/>
              </a:solidFill>
            </a:endParaRPr>
          </a:p>
        </p:txBody>
      </p:sp>
      <p:sp>
        <p:nvSpPr>
          <p:cNvPr id="73" name="Text Box 19"/>
          <p:cNvSpPr txBox="1">
            <a:spLocks noChangeArrowheads="1"/>
          </p:cNvSpPr>
          <p:nvPr/>
        </p:nvSpPr>
        <p:spPr bwMode="auto">
          <a:xfrm>
            <a:off x="2958775" y="2319776"/>
            <a:ext cx="2644912" cy="26776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Получение Распоряжений, списков детей;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>
                <a:hlinkClick r:id="" action="ppaction://noaction"/>
              </a:rPr>
              <a:t>Информирование родителей о предоставлении места;</a:t>
            </a:r>
            <a:endParaRPr lang="ru-RU" sz="1400" b="1" dirty="0" smtClean="0"/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Выполнение действий в системе АИС «Образование»;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Работа с родителями, формирование личных дел.</a:t>
            </a:r>
            <a:endParaRPr lang="en-US" sz="1400" b="1" dirty="0"/>
          </a:p>
        </p:txBody>
      </p:sp>
      <p:sp>
        <p:nvSpPr>
          <p:cNvPr id="74" name="Rectangle 47"/>
          <p:cNvSpPr>
            <a:spLocks noChangeArrowheads="1"/>
          </p:cNvSpPr>
          <p:nvPr/>
        </p:nvSpPr>
        <p:spPr bwMode="auto">
          <a:xfrm>
            <a:off x="2927923" y="2209577"/>
            <a:ext cx="2619829" cy="2747564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" name="Rectangle 47"/>
          <p:cNvSpPr>
            <a:spLocks noChangeArrowheads="1"/>
          </p:cNvSpPr>
          <p:nvPr/>
        </p:nvSpPr>
        <p:spPr bwMode="auto">
          <a:xfrm>
            <a:off x="5956227" y="2232647"/>
            <a:ext cx="3109310" cy="2612385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6" name="Text Box 19"/>
          <p:cNvSpPr txBox="1">
            <a:spLocks noChangeArrowheads="1"/>
          </p:cNvSpPr>
          <p:nvPr/>
        </p:nvSpPr>
        <p:spPr bwMode="auto">
          <a:xfrm>
            <a:off x="6012161" y="2294932"/>
            <a:ext cx="3131840" cy="24622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Контроль обновления информации на ЕПГУ;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Принятие решения о зачислении ребенка на предоставленное место;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>
                <a:hlinkClick r:id="" action="ppaction://noaction"/>
              </a:rPr>
              <a:t>Подготовка и предоставление </a:t>
            </a:r>
            <a:r>
              <a:rPr lang="ru-RU" sz="1400" b="1" dirty="0">
                <a:hlinkClick r:id="" action="ppaction://noaction"/>
              </a:rPr>
              <a:t>д</a:t>
            </a:r>
            <a:r>
              <a:rPr lang="ru-RU" sz="1400" b="1" dirty="0" smtClean="0">
                <a:hlinkClick r:id="" action="ppaction://noaction"/>
              </a:rPr>
              <a:t>окументов для зачисления ребенка в МДОО;</a:t>
            </a:r>
            <a:endParaRPr lang="ru-RU" sz="1400" b="1" dirty="0" smtClean="0"/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Заключение договора об образовании.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95789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8002587" cy="3383657"/>
          </a:xfrm>
        </p:spPr>
        <p:txBody>
          <a:bodyPr/>
          <a:lstStyle/>
          <a:p>
            <a:pPr algn="ctr"/>
            <a:r>
              <a:rPr lang="ru-RU" sz="2400" dirty="0" smtClean="0"/>
              <a:t>Система </a:t>
            </a:r>
            <a:r>
              <a:rPr lang="ru-RU" sz="2400" dirty="0"/>
              <a:t>дошкольного образования Ленинского района города Екатеринбурга представлена </a:t>
            </a:r>
            <a:r>
              <a:rPr lang="ru-RU" sz="2400" dirty="0" smtClean="0"/>
              <a:t>50 </a:t>
            </a:r>
            <a:r>
              <a:rPr lang="ru-RU" sz="2400" dirty="0"/>
              <a:t>МДОО, которые расположены в </a:t>
            </a:r>
            <a:r>
              <a:rPr lang="ru-RU" sz="2400" dirty="0" smtClean="0"/>
              <a:t>55 </a:t>
            </a:r>
            <a:r>
              <a:rPr lang="ru-RU" sz="2400" dirty="0"/>
              <a:t>зданиях: </a:t>
            </a:r>
            <a:br>
              <a:rPr lang="ru-RU" sz="2400" dirty="0"/>
            </a:br>
            <a:r>
              <a:rPr lang="ru-RU" sz="2400" dirty="0"/>
              <a:t>из них </a:t>
            </a:r>
            <a:br>
              <a:rPr lang="ru-RU" sz="2400" dirty="0"/>
            </a:br>
            <a:r>
              <a:rPr lang="ru-RU" sz="2400" dirty="0"/>
              <a:t>– 19 автономных, </a:t>
            </a:r>
            <a:br>
              <a:rPr lang="ru-RU" sz="2400" dirty="0"/>
            </a:br>
            <a:r>
              <a:rPr lang="ru-RU" sz="2400" dirty="0" smtClean="0"/>
              <a:t>31 </a:t>
            </a:r>
            <a:r>
              <a:rPr lang="ru-RU" sz="2400" dirty="0"/>
              <a:t>– бюджетных детских сада, которые посещают более </a:t>
            </a:r>
            <a:r>
              <a:rPr lang="ru-RU" sz="2400" dirty="0" smtClean="0"/>
              <a:t>13 </a:t>
            </a:r>
            <a:r>
              <a:rPr lang="ru-RU" sz="2400" dirty="0"/>
              <a:t>тысяч воспитанников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44007" y="3212976"/>
            <a:ext cx="4401443" cy="3347864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i="1" dirty="0" smtClean="0"/>
              <a:t>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i="1" dirty="0" smtClean="0"/>
              <a:t>    </a:t>
            </a:r>
            <a:endParaRPr lang="ru-RU" sz="28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315200" cy="577949"/>
          </a:xfrm>
        </p:spPr>
        <p:txBody>
          <a:bodyPr/>
          <a:lstStyle/>
          <a:p>
            <a:pPr algn="ctr"/>
            <a:r>
              <a:rPr lang="ru-RU" sz="3600" dirty="0" smtClean="0"/>
              <a:t>МДОО Ленинского района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467544" y="1052736"/>
            <a:ext cx="8424936" cy="4248472"/>
          </a:xfrm>
        </p:spPr>
        <p:txBody>
          <a:bodyPr/>
          <a:lstStyle/>
          <a:p>
            <a:r>
              <a:rPr lang="ru-RU" sz="2000" dirty="0"/>
              <a:t>для детей с особыми образовательными потребностями (нарушения речи, зрения, интеллектуального развития, опорно-двигательного аппарата) в трех  МДОО функционируют группы компенсирующей направленности. </a:t>
            </a:r>
            <a:endParaRPr lang="ru-RU" sz="2000" dirty="0" smtClean="0"/>
          </a:p>
          <a:p>
            <a:r>
              <a:rPr lang="ru-RU" sz="2000" dirty="0" smtClean="0"/>
              <a:t>МДОО № 46 </a:t>
            </a:r>
            <a:r>
              <a:rPr lang="ru-RU" sz="2000" dirty="0"/>
              <a:t>– нарушение зрения;</a:t>
            </a:r>
          </a:p>
          <a:p>
            <a:r>
              <a:rPr lang="ru-RU" sz="2000" dirty="0"/>
              <a:t>МДОО </a:t>
            </a:r>
            <a:r>
              <a:rPr lang="ru-RU" sz="2000" dirty="0" smtClean="0"/>
              <a:t>№ 49 </a:t>
            </a:r>
            <a:r>
              <a:rPr lang="ru-RU" sz="2000" dirty="0"/>
              <a:t>- нарушения речи,  интеллектуального развития,</a:t>
            </a:r>
          </a:p>
          <a:p>
            <a:r>
              <a:rPr lang="ru-RU" sz="2000" dirty="0"/>
              <a:t>МДОО </a:t>
            </a:r>
            <a:r>
              <a:rPr lang="ru-RU" sz="2000" dirty="0" smtClean="0"/>
              <a:t>№ 342 нарушение речи, нарушение </a:t>
            </a:r>
            <a:r>
              <a:rPr lang="ru-RU" sz="2000" dirty="0"/>
              <a:t>опорно-двигательного аппарата).</a:t>
            </a:r>
          </a:p>
          <a:p>
            <a:pPr marL="0" indent="0">
              <a:buNone/>
            </a:pPr>
            <a:endParaRPr lang="ru-RU" sz="2000" dirty="0"/>
          </a:p>
          <a:p>
            <a:r>
              <a:rPr lang="ru-RU" sz="2000" dirty="0"/>
              <a:t>-для детей с туберкулезной интоксикацией и часто болеющих детей от </a:t>
            </a:r>
            <a:r>
              <a:rPr lang="ru-RU" sz="2000" dirty="0" smtClean="0"/>
              <a:t>3 </a:t>
            </a:r>
            <a:r>
              <a:rPr lang="ru-RU" sz="2000" dirty="0"/>
              <a:t>лет до 7 – группы оздоровительной направленности (МДОО 156)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7220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58763"/>
            <a:ext cx="8075240" cy="944562"/>
          </a:xfrm>
        </p:spPr>
        <p:txBody>
          <a:bodyPr/>
          <a:lstStyle/>
          <a:p>
            <a:pPr algn="ctr"/>
            <a:r>
              <a:rPr lang="ru-RU" sz="3200" dirty="0" smtClean="0"/>
              <a:t>МДОО Ленинского района</a:t>
            </a:r>
            <a:endParaRPr lang="ru-RU" sz="32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4464496"/>
          </a:xfrm>
        </p:spPr>
        <p:txBody>
          <a:bodyPr/>
          <a:lstStyle/>
          <a:p>
            <a:pPr algn="ctr"/>
            <a:r>
              <a:rPr lang="ru-RU" sz="2000" dirty="0"/>
              <a:t>Сеть МДОО Ленинского района предоставляют широкий спектр образовательных услуг, обеспечивают современное качество дошкольного образования и его доступность для населения района, так же обеспечивают исполнение федеральных государственных образовательных стандартов.</a:t>
            </a:r>
          </a:p>
          <a:p>
            <a:pPr algn="ctr"/>
            <a:r>
              <a:rPr lang="ru-RU" sz="2000" dirty="0"/>
              <a:t>Во всех </a:t>
            </a:r>
            <a:r>
              <a:rPr lang="ru-RU" sz="2000" dirty="0" smtClean="0"/>
              <a:t>дошкольных образовательных организациях района </a:t>
            </a:r>
            <a:r>
              <a:rPr lang="ru-RU" sz="2000" dirty="0"/>
              <a:t>созданы благоприятные условия для пребывания дошкольников.</a:t>
            </a:r>
          </a:p>
          <a:p>
            <a:pPr algn="ctr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1011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 idx="4294967295"/>
          </p:nvPr>
        </p:nvSpPr>
        <p:spPr>
          <a:xfrm>
            <a:off x="395288" y="0"/>
            <a:ext cx="8367712" cy="1070215"/>
          </a:xfrm>
        </p:spPr>
        <p:txBody>
          <a:bodyPr/>
          <a:lstStyle/>
          <a:p>
            <a:pPr algn="ctr"/>
            <a:r>
              <a:rPr lang="ru-RU" sz="1800" dirty="0" smtClean="0"/>
              <a:t>Порядок комплектования регламентирован нормативно – правовыми документами:</a:t>
            </a:r>
            <a:endParaRPr lang="en-US" sz="1800" dirty="0" smtClean="0"/>
          </a:p>
        </p:txBody>
      </p:sp>
      <p:sp>
        <p:nvSpPr>
          <p:cNvPr id="47127" name="Text Box 23"/>
          <p:cNvSpPr txBox="1">
            <a:spLocks noChangeArrowheads="1"/>
          </p:cNvSpPr>
          <p:nvPr/>
        </p:nvSpPr>
        <p:spPr bwMode="auto">
          <a:xfrm>
            <a:off x="1042988" y="2708275"/>
            <a:ext cx="24878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b="1" dirty="0"/>
              <a:t> </a:t>
            </a:r>
            <a:endParaRPr lang="en-US" b="1" dirty="0"/>
          </a:p>
        </p:txBody>
      </p:sp>
      <p:sp>
        <p:nvSpPr>
          <p:cNvPr id="47129" name="Text Box 25"/>
          <p:cNvSpPr txBox="1">
            <a:spLocks noChangeArrowheads="1"/>
          </p:cNvSpPr>
          <p:nvPr/>
        </p:nvSpPr>
        <p:spPr bwMode="auto">
          <a:xfrm>
            <a:off x="1063625" y="3581400"/>
            <a:ext cx="24878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b="1" smtClean="0"/>
              <a:t> </a:t>
            </a:r>
            <a:endParaRPr lang="en-US" b="1" dirty="0"/>
          </a:p>
        </p:txBody>
      </p:sp>
      <p:pic>
        <p:nvPicPr>
          <p:cNvPr id="47192" name="Picture 88" descr="1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5486400"/>
            <a:ext cx="1612900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93" name="Picture 89" descr="13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5715000"/>
            <a:ext cx="9779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рямоугольник 16"/>
          <p:cNvSpPr/>
          <p:nvPr/>
        </p:nvSpPr>
        <p:spPr>
          <a:xfrm>
            <a:off x="1042988" y="1185714"/>
            <a:ext cx="7416824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1100" dirty="0" smtClean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Федеральным </a:t>
            </a:r>
            <a:r>
              <a:rPr lang="ru-RU" sz="1100" dirty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законом от 29.12.2012 № 273-ФЗ «Об образовании в Российской Федерации»;</a:t>
            </a:r>
            <a:endParaRPr lang="ru-RU" sz="11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100" dirty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Постановлением Главного государственного санитарного врача Российской Федерации от 15.05.2013 № 26 «Об утверждении СанПиН 2.4.1.3049-13 «Санитарно-эпидемиологические требования к устройству, содержанию и организации режима работы дошкольных образовательных организаций»;  </a:t>
            </a:r>
            <a:endParaRPr lang="ru-RU" sz="11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100" dirty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порядком приема на обучение по образовательным программам дошкольного образования, утвержденным приказом Министерства образования и науки Российской Федерации от 08.04.2014 № 293 «Об утверждении Порядка приема на обучение по образовательным программам дошкольного образования»;</a:t>
            </a:r>
            <a:r>
              <a:rPr lang="ru-RU" sz="1100" dirty="0">
                <a:latin typeface="Calibri" panose="020F0502020204030204" pitchFamily="34" charset="0"/>
                <a:ea typeface="Calibri" panose="020F0502020204030204" pitchFamily="34" charset="0"/>
                <a:cs typeface="Liberation Serif" panose="02020603050405020304" pitchFamily="18" charset="0"/>
              </a:rPr>
              <a:t> </a:t>
            </a:r>
            <a:endParaRPr lang="ru-RU" sz="11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100" dirty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приказом Министерства образования и науки Российской Федерации от 28.12.2015 № 1527 «Об утверждении Порядка и условий осуществления перевода,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уровню и направленности»;</a:t>
            </a:r>
            <a:endParaRPr lang="ru-RU" sz="11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1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Административным регламентом предоставления муниципальной услуги «Прием заявлений, постановка на учет и зачисление детей в образовательные учреждения, реализующие основную общеобразовательную программу дошкольного образования (детские сады)», утвержденным Постановлением Администрации города Екатеринбурга от 29.06.2012 № 2807;</a:t>
            </a:r>
          </a:p>
          <a:p>
            <a:pPr indent="450215" algn="just">
              <a:spcAft>
                <a:spcPts val="0"/>
              </a:spcAft>
            </a:pPr>
            <a:r>
              <a:rPr lang="ru-RU" sz="1100" dirty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Постановлением Администрации города Екатеринбурга от 18.03.2015 </a:t>
            </a:r>
            <a:r>
              <a:rPr lang="ru-RU" sz="1100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№ 689</a:t>
            </a:r>
            <a:r>
              <a:rPr lang="ru-RU" sz="1100" dirty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 «</a:t>
            </a:r>
            <a:r>
              <a:rPr lang="ru-RU" sz="11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 закреплении</a:t>
            </a:r>
            <a:r>
              <a:rPr lang="ru-RU" sz="1100" dirty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 территорий муниципального образования «город Екатеринбург» за муниципальными дошкольными образовательными организациями (далее по тексту – Постановление Администрации города Екатеринбурга от 18.03.2015 </a:t>
            </a:r>
            <a:r>
              <a:rPr lang="ru-RU" sz="1100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№ 689)</a:t>
            </a:r>
            <a:r>
              <a:rPr lang="ru-RU" sz="1100" dirty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;</a:t>
            </a:r>
            <a:endParaRPr lang="ru-RU" sz="11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r>
              <a:rPr lang="ru-RU" sz="1100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положением «О порядке учёта детей, подлежащих обучению по образовательной программе дошкольного образования муниципального образования «город Екатеринбург», утвержденным Распоряжением Управления образования Администрации города Екатеринбурга от 22.11.2016 № </a:t>
            </a:r>
            <a:r>
              <a:rPr lang="ru-RU" sz="1100" dirty="0" smtClean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2561/46/36.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331936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4365104"/>
            <a:ext cx="8424936" cy="2016224"/>
          </a:xfrm>
        </p:spPr>
        <p:txBody>
          <a:bodyPr/>
          <a:lstStyle/>
          <a:p>
            <a:r>
              <a:rPr lang="ru-RU" dirty="0"/>
              <a:t>Возрастные группы формируются с учётом возрастной периодизации, по количеству полных лет на 1 сентября текущего года. </a:t>
            </a:r>
          </a:p>
          <a:p>
            <a:r>
              <a:rPr lang="ru-RU" dirty="0"/>
              <a:t>В соответствии с установленным Порядком существует два периода комплектования МДОО на учебный год: </a:t>
            </a:r>
          </a:p>
          <a:p>
            <a:r>
              <a:rPr lang="ru-RU" dirty="0"/>
              <a:t>основной (с 1 апреля по 30 июня текущего года на следующий учебный год) – списки детей для зачисления в детский сад формируются 1 раз (до 20 мая);</a:t>
            </a:r>
          </a:p>
          <a:p>
            <a:r>
              <a:rPr lang="ru-RU" dirty="0"/>
              <a:t>дополнительный (с 1 июля по 31 марта текущего учебного года) – списки детей для зачисления формируются ежемесячно с 1 по 5 число на свободные места.</a:t>
            </a:r>
          </a:p>
          <a:p>
            <a:pPr algn="ctr"/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99393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836712"/>
            <a:ext cx="7315200" cy="1442045"/>
          </a:xfrm>
        </p:spPr>
        <p:txBody>
          <a:bodyPr/>
          <a:lstStyle/>
          <a:p>
            <a:pPr algn="ctr"/>
            <a:r>
              <a:rPr lang="ru-RU" sz="1800" dirty="0"/>
              <a:t>Учет детей для зачисления в организацию ведется по возрастным группам, формируемым с даты рождения детей за период с 01 сентября по 31 августа следующего календарного года:</a:t>
            </a:r>
            <a:br>
              <a:rPr lang="ru-RU" sz="1800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2891979"/>
          </a:xfrm>
        </p:spPr>
        <p:txBody>
          <a:bodyPr/>
          <a:lstStyle/>
          <a:p>
            <a:r>
              <a:rPr lang="ru-RU" sz="2000" dirty="0" smtClean="0"/>
              <a:t>дети </a:t>
            </a:r>
            <a:r>
              <a:rPr lang="ru-RU" sz="2000" dirty="0"/>
              <a:t>до 3-х лет — в группу раннего возраста;</a:t>
            </a:r>
          </a:p>
          <a:p>
            <a:r>
              <a:rPr lang="ru-RU" sz="2000" dirty="0" smtClean="0"/>
              <a:t>дети </a:t>
            </a:r>
            <a:r>
              <a:rPr lang="ru-RU" sz="2000" dirty="0"/>
              <a:t>4-го года жизни — в младшую группу;</a:t>
            </a:r>
          </a:p>
          <a:p>
            <a:r>
              <a:rPr lang="ru-RU" sz="2000" dirty="0" smtClean="0"/>
              <a:t>дети </a:t>
            </a:r>
            <a:r>
              <a:rPr lang="ru-RU" sz="2000" dirty="0"/>
              <a:t>5-го года жизни — в среднюю группу;</a:t>
            </a:r>
          </a:p>
          <a:p>
            <a:r>
              <a:rPr lang="ru-RU" sz="2000" dirty="0" smtClean="0"/>
              <a:t>дети </a:t>
            </a:r>
            <a:r>
              <a:rPr lang="ru-RU" sz="2000" dirty="0"/>
              <a:t>6-го года жизни — в старшую группу;</a:t>
            </a:r>
          </a:p>
          <a:p>
            <a:r>
              <a:rPr lang="ru-RU" sz="2000" dirty="0" smtClean="0"/>
              <a:t>дети </a:t>
            </a:r>
            <a:r>
              <a:rPr lang="ru-RU" sz="2000" dirty="0"/>
              <a:t>7-го года жизни — в подготовительную группу.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9056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2136339"/>
            <a:ext cx="64807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При автоматическом формировании списка детей учитывается количество полных лет на 1 сентября текущего года. В соответствии с установленным порядком учёта родители (законные представители) детей, родившихся в период с сентября по ноябрь, имеют право написать заявление о рассмотрении ребёнка с детьми, родившимися на год старше. </a:t>
            </a:r>
            <a:endParaRPr lang="ru-RU" sz="1600" dirty="0">
              <a:effectLst/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65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9632" y="980728"/>
            <a:ext cx="712879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	На </a:t>
            </a:r>
            <a:r>
              <a:rPr lang="ru-RU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основании Порядка учёта </a:t>
            </a:r>
            <a:r>
              <a:rPr lang="ru-RU" dirty="0" smtClean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родители (законные представители) могут отказаться от </a:t>
            </a:r>
            <a:r>
              <a:rPr lang="ru-RU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предоставленного </a:t>
            </a:r>
            <a:r>
              <a:rPr lang="ru-RU" dirty="0" smtClean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места в МДОО, </a:t>
            </a:r>
            <a:r>
              <a:rPr lang="ru-RU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написав заявление «На смену МДОО» в управлении образования Ленинского </a:t>
            </a:r>
            <a:r>
              <a:rPr lang="ru-RU" dirty="0" smtClean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района.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Заявление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«На смену МДОО» может быть удовлетворено в указанный </a:t>
            </a:r>
            <a:r>
              <a:rPr lang="ru-RU" sz="1600" dirty="0" smtClean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родителями </a:t>
            </a:r>
            <a:r>
              <a:rPr lang="ru-RU" sz="1600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(законные представители)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рассмотрения заявления при наличии свободных мест в желаемых МДОО. После окончания периода рассмотрения заявления «На смену МДОО» учётная карточка ребёнка будет рассматривается на свободные места в пределах административного района по месту жительства. </a:t>
            </a:r>
          </a:p>
          <a:p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ea typeface="Liberation Serif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014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94TGp_family_light_ani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CA304"/>
      </a:accent1>
      <a:accent2>
        <a:srgbClr val="E1595C"/>
      </a:accent2>
      <a:accent3>
        <a:srgbClr val="FFFFFF"/>
      </a:accent3>
      <a:accent4>
        <a:srgbClr val="000000"/>
      </a:accent4>
      <a:accent5>
        <a:srgbClr val="FDCEAA"/>
      </a:accent5>
      <a:accent6>
        <a:srgbClr val="CC5053"/>
      </a:accent6>
      <a:hlink>
        <a:srgbClr val="80E05A"/>
      </a:hlink>
      <a:folHlink>
        <a:srgbClr val="4BA5E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CA304"/>
        </a:accent1>
        <a:accent2>
          <a:srgbClr val="E1595C"/>
        </a:accent2>
        <a:accent3>
          <a:srgbClr val="FFFFFF"/>
        </a:accent3>
        <a:accent4>
          <a:srgbClr val="000000"/>
        </a:accent4>
        <a:accent5>
          <a:srgbClr val="FDCEAA"/>
        </a:accent5>
        <a:accent6>
          <a:srgbClr val="CC5053"/>
        </a:accent6>
        <a:hlink>
          <a:srgbClr val="80E05A"/>
        </a:hlink>
        <a:folHlink>
          <a:srgbClr val="4BA5E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491EA"/>
        </a:accent1>
        <a:accent2>
          <a:srgbClr val="EB943D"/>
        </a:accent2>
        <a:accent3>
          <a:srgbClr val="FFFFFF"/>
        </a:accent3>
        <a:accent4>
          <a:srgbClr val="000000"/>
        </a:accent4>
        <a:accent5>
          <a:srgbClr val="B8C7F3"/>
        </a:accent5>
        <a:accent6>
          <a:srgbClr val="D58636"/>
        </a:accent6>
        <a:hlink>
          <a:srgbClr val="4DBF9C"/>
        </a:hlink>
        <a:folHlink>
          <a:srgbClr val="D0C93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86D092"/>
        </a:accent1>
        <a:accent2>
          <a:srgbClr val="55B5D3"/>
        </a:accent2>
        <a:accent3>
          <a:srgbClr val="FFFFFF"/>
        </a:accent3>
        <a:accent4>
          <a:srgbClr val="000000"/>
        </a:accent4>
        <a:accent5>
          <a:srgbClr val="C3E4C7"/>
        </a:accent5>
        <a:accent6>
          <a:srgbClr val="4CA4BF"/>
        </a:accent6>
        <a:hlink>
          <a:srgbClr val="C389EF"/>
        </a:hlink>
        <a:folHlink>
          <a:srgbClr val="E5B63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594TGp_family_light_ani</Template>
  <TotalTime>2868</TotalTime>
  <Words>1488</Words>
  <Application>Microsoft Office PowerPoint</Application>
  <PresentationFormat>Экран (4:3)</PresentationFormat>
  <Paragraphs>116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Liberation Serif</vt:lpstr>
      <vt:lpstr>Times New Roman</vt:lpstr>
      <vt:lpstr>594TGp_family_light_ani</vt:lpstr>
      <vt:lpstr>Презентация PowerPoint</vt:lpstr>
      <vt:lpstr>Система дошкольного образования Ленинского района города Екатеринбурга представлена 50 МДОО, которые расположены в 55 зданиях:  из них  – 19 автономных,  31 – бюджетных детских сада, которые посещают более 13 тысяч воспитанников</vt:lpstr>
      <vt:lpstr>МДОО Ленинского района</vt:lpstr>
      <vt:lpstr>МДОО Ленинского района</vt:lpstr>
      <vt:lpstr>Порядок комплектования регламентирован нормативно – правовыми документами:</vt:lpstr>
      <vt:lpstr>Презентация PowerPoint</vt:lpstr>
      <vt:lpstr>Учет детей для зачисления в организацию ведется по возрастным группам, формируемым с даты рождения детей за период с 01 сентября по 31 августа следующего календарного года: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Изменения процедуры  при комплектовании МДОО:</vt:lpstr>
      <vt:lpstr>Модель работы по зачислению детей в МДОО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ThemeGallery PowerTemplate</dc:title>
  <dc:creator>Настя</dc:creator>
  <cp:lastModifiedBy>user</cp:lastModifiedBy>
  <cp:revision>134</cp:revision>
  <dcterms:created xsi:type="dcterms:W3CDTF">2010-03-19T17:53:36Z</dcterms:created>
  <dcterms:modified xsi:type="dcterms:W3CDTF">2021-04-05T08:24:18Z</dcterms:modified>
</cp:coreProperties>
</file>