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8" r:id="rId4"/>
    <p:sldId id="259" r:id="rId5"/>
    <p:sldId id="278" r:id="rId6"/>
    <p:sldId id="269" r:id="rId7"/>
    <p:sldId id="279" r:id="rId8"/>
    <p:sldId id="262" r:id="rId9"/>
    <p:sldId id="281" r:id="rId10"/>
    <p:sldId id="273" r:id="rId11"/>
    <p:sldId id="275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021">
          <p15:clr>
            <a:srgbClr val="A4A3A4"/>
          </p15:clr>
        </p15:guide>
        <p15:guide id="4" pos="2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043"/>
    <a:srgbClr val="EB5599"/>
    <a:srgbClr val="7196CE"/>
    <a:srgbClr val="C5E0B4"/>
    <a:srgbClr val="F8D8F1"/>
    <a:srgbClr val="F4C8EC"/>
    <a:srgbClr val="F3C3EA"/>
    <a:srgbClr val="FFB7FF"/>
    <a:srgbClr val="F0A8E1"/>
    <a:srgbClr val="FBE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5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144"/>
      </p:cViewPr>
      <p:guideLst>
        <p:guide orient="horz" pos="2160"/>
        <p:guide pos="3840"/>
        <p:guide orient="horz" pos="4021"/>
        <p:guide pos="20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36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6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32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90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8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0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74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45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9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1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C4B81-B27A-41DD-81E3-0974432700D1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22809-1126-4875-B459-11DDF60E2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31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8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7108" y="3204771"/>
            <a:ext cx="6481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6A021"/>
                </a:solidFill>
                <a:latin typeface="LunchBox Light" pitchFamily="50" charset="0"/>
              </a:rPr>
              <a:t>Время есть булочки.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8357" y="6134497"/>
            <a:ext cx="7091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Программа «Разговор о правильном питании»</a:t>
            </a:r>
            <a:endParaRPr lang="ru-RU" sz="2400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7979" y="164047"/>
            <a:ext cx="591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9361A6"/>
                </a:solidFill>
              </a:rPr>
              <a:t>Модуль 1 </a:t>
            </a:r>
            <a:r>
              <a:rPr lang="ru-RU" dirty="0" smtClean="0">
                <a:solidFill>
                  <a:srgbClr val="9361A6"/>
                </a:solidFill>
              </a:rPr>
              <a:t>«</a:t>
            </a:r>
            <a:r>
              <a:rPr lang="ru-RU" dirty="0">
                <a:solidFill>
                  <a:srgbClr val="9361A6"/>
                </a:solidFill>
              </a:rPr>
              <a:t>Разговор о </a:t>
            </a:r>
            <a:r>
              <a:rPr lang="ru-RU" dirty="0" smtClean="0">
                <a:solidFill>
                  <a:srgbClr val="9361A6"/>
                </a:solidFill>
              </a:rPr>
              <a:t>здоровье и правильном питании» </a:t>
            </a:r>
            <a:endParaRPr lang="ru-RU" dirty="0">
              <a:solidFill>
                <a:srgbClr val="9361A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57" y="200004"/>
            <a:ext cx="2886075" cy="666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20" y="3193191"/>
            <a:ext cx="805238" cy="84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97" y="313445"/>
            <a:ext cx="738078" cy="7790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81" y="355692"/>
            <a:ext cx="4376471" cy="694588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1498589" y="2135790"/>
            <a:ext cx="3698611" cy="4315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</a:t>
            </a:r>
            <a:r>
              <a:rPr lang="ru-RU" sz="16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Варенец</a:t>
            </a:r>
            <a:endParaRPr lang="ru-RU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498589" y="2922627"/>
            <a:ext cx="3698611" cy="4315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</a:t>
            </a:r>
            <a:r>
              <a:rPr lang="ru-RU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Кефир</a:t>
            </a:r>
            <a:endParaRPr lang="ru-RU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616122" y="2135790"/>
            <a:ext cx="3674092" cy="4315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</a:t>
            </a:r>
            <a:r>
              <a:rPr lang="ru-RU" sz="16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Мацони</a:t>
            </a:r>
            <a:endParaRPr lang="ru-RU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616122" y="2887324"/>
            <a:ext cx="3674092" cy="4315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</a:t>
            </a:r>
            <a:r>
              <a:rPr lang="ru-RU" sz="16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Йогурт</a:t>
            </a:r>
            <a:endParaRPr lang="ru-RU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498589" y="4738371"/>
            <a:ext cx="3674092" cy="431548"/>
          </a:xfrm>
          <a:prstGeom prst="roundRect">
            <a:avLst/>
          </a:prstGeom>
          <a:solidFill>
            <a:srgbClr val="C5E0B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Пряники</a:t>
            </a:r>
            <a:endParaRPr lang="ru-RU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637768" y="4720213"/>
            <a:ext cx="3652446" cy="4315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</a:t>
            </a:r>
            <a:r>
              <a:rPr lang="ru-RU" sz="16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Ватрушки </a:t>
            </a:r>
            <a:endParaRPr lang="ru-RU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616122" y="5471747"/>
            <a:ext cx="3674092" cy="4315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Калачи</a:t>
            </a:r>
            <a:endParaRPr lang="ru-RU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98589" y="5481760"/>
            <a:ext cx="3674092" cy="431548"/>
          </a:xfrm>
          <a:prstGeom prst="roundRect">
            <a:avLst/>
          </a:prstGeom>
          <a:solidFill>
            <a:srgbClr val="C5E0B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Б</a:t>
            </a:r>
            <a:r>
              <a:rPr lang="ru-RU" sz="16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улочки </a:t>
            </a:r>
            <a:endParaRPr lang="ru-RU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63168" y="1282146"/>
            <a:ext cx="1042416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Этот кисломолочный напиток из топленного молока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начали готовить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в Сибири. Молоко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долго томили </a:t>
            </a:r>
          </a:p>
          <a:p>
            <a:pPr>
              <a:lnSpc>
                <a:spcPct val="115000"/>
              </a:lnSpc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в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печи,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затем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добавляли закваску – сметану. Подавали этот напиток как десерт к чаю… 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010" y="1418012"/>
            <a:ext cx="389158" cy="54398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010" y="3748137"/>
            <a:ext cx="389158" cy="5439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63168" y="3604034"/>
            <a:ext cx="10875264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Этот белый хлеб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делали по форме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с ручкой,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так и ели, держа за ручку. Отсюда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и выражение – «Дошел до ручки».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Это знаменитые - Московские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Times New Roman" panose="02020603050405020304" pitchFamily="18" charset="0"/>
              </a:rPr>
              <a:t>и Муромские …….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200" y="6122220"/>
            <a:ext cx="348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«Время есть булочки»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4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5599"/>
                                      </p:to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5599"/>
                                      </p:to>
                                    </p:animClr>
                                    <p:set>
                                      <p:cBhvr>
                                        <p:cTn id="21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5599"/>
                                      </p:to>
                                    </p:animClr>
                                    <p:set>
                                      <p:cBhvr>
                                        <p:cTn id="28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5599"/>
                                      </p:to>
                                    </p:animClr>
                                    <p:set>
                                      <p:cBhvr>
                                        <p:cTn id="35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5599"/>
                                      </p:to>
                                    </p:animClr>
                                    <p:set>
                                      <p:cBhvr>
                                        <p:cTn id="42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5599"/>
                                      </p:to>
                                    </p:animClr>
                                    <p:set>
                                      <p:cBhvr>
                                        <p:cTn id="49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043"/>
                                      </p:to>
                                    </p:animClr>
                                    <p:set>
                                      <p:cBhvr>
                                        <p:cTn id="56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07" y="1464791"/>
            <a:ext cx="389158" cy="54398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10" y="3963961"/>
            <a:ext cx="389158" cy="543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80372" y="1484959"/>
            <a:ext cx="1069221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Англичане любят повторять «Делать лучше, чем говорить». Подберите подобную русскую пословицу</a:t>
            </a:r>
          </a:p>
          <a:p>
            <a:pPr lvl="0">
              <a:spcAft>
                <a:spcPts val="0"/>
              </a:spcAft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24566" y="2075730"/>
            <a:ext cx="4060962" cy="6099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</a:t>
            </a:r>
            <a:r>
              <a:rPr lang="ru-RU" sz="16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Есть молоко, да достать далеко</a:t>
            </a:r>
            <a:endParaRPr lang="ru-RU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324566" y="2967931"/>
            <a:ext cx="4060962" cy="6291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</a:t>
            </a:r>
            <a:r>
              <a:rPr lang="ru-RU" sz="16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 сули бычка, дай чашку молока</a:t>
            </a:r>
            <a:endParaRPr lang="ru-RU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74131" y="2076512"/>
            <a:ext cx="4060962" cy="6092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</a:t>
            </a:r>
            <a:r>
              <a:rPr lang="ru-RU" sz="16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Заварил кашу, так не жалей масла</a:t>
            </a:r>
            <a:endParaRPr lang="ru-RU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74131" y="2971344"/>
            <a:ext cx="4060962" cy="6262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</a:t>
            </a:r>
            <a:r>
              <a:rPr lang="ru-RU" sz="16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молоке не было, и в сыворотке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 найдешь</a:t>
            </a:r>
            <a:endParaRPr lang="ru-RU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80372" y="3917572"/>
            <a:ext cx="106441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По вкусу тульский пряник мог быть миндальным, малиновым, медовым, по форме - круглым, квадратным, фигурным. Но все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знаменитые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пряники называют - 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461879" y="4738371"/>
            <a:ext cx="3710802" cy="431548"/>
          </a:xfrm>
          <a:prstGeom prst="roundRect">
            <a:avLst/>
          </a:prstGeom>
          <a:solidFill>
            <a:srgbClr val="C5E0B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</a:t>
            </a:r>
            <a:r>
              <a:rPr lang="ru-RU" sz="160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Лепные</a:t>
            </a:r>
            <a:endParaRPr lang="ru-RU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655307" y="4720213"/>
            <a:ext cx="3698611" cy="4315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</a:t>
            </a:r>
            <a:r>
              <a:rPr lang="ru-RU" sz="16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Печатные</a:t>
            </a:r>
            <a:endParaRPr lang="ru-RU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655307" y="5471747"/>
            <a:ext cx="3698611" cy="4315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4. </a:t>
            </a:r>
            <a:r>
              <a:rPr lang="ru-RU" sz="16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Вырезные</a:t>
            </a:r>
            <a:endParaRPr lang="ru-RU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61879" y="5481760"/>
            <a:ext cx="3710802" cy="431548"/>
          </a:xfrm>
          <a:prstGeom prst="roundRect">
            <a:avLst/>
          </a:prstGeom>
          <a:solidFill>
            <a:srgbClr val="C5E0B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</a:t>
            </a:r>
            <a:r>
              <a:rPr lang="ru-RU" sz="1600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Письменные</a:t>
            </a:r>
            <a:endParaRPr lang="ru-RU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200" y="6122220"/>
            <a:ext cx="348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«Время есть булочки»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97" y="313445"/>
            <a:ext cx="738078" cy="7790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81" y="355692"/>
            <a:ext cx="4376471" cy="6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9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5599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5599"/>
                                      </p:to>
                                    </p:animClr>
                                    <p:set>
                                      <p:cBhvr>
                                        <p:cTn id="21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5599"/>
                                      </p:to>
                                    </p:animClr>
                                    <p:set>
                                      <p:cBhvr>
                                        <p:cTn id="28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5599"/>
                                      </p:to>
                                    </p:animClr>
                                    <p:set>
                                      <p:cBhvr>
                                        <p:cTn id="35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5599"/>
                                      </p:to>
                                    </p:animClr>
                                    <p:set>
                                      <p:cBhvr>
                                        <p:cTn id="42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043"/>
                                      </p:to>
                                    </p:animClr>
                                    <p:set>
                                      <p:cBhvr>
                                        <p:cTn id="49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5599"/>
                                      </p:to>
                                    </p:animClr>
                                    <p:set>
                                      <p:cBhvr>
                                        <p:cTn id="56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26194" y="4174727"/>
            <a:ext cx="9067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Раньше о кефире ходили слухи как о целебном напитке. Первые бутылки </a:t>
            </a:r>
          </a:p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кефиром поступили не в магазин, а в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Боткинскую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больницу как лекарство.</a:t>
            </a:r>
          </a:p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Это произошло сто лет назад.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26194" y="2971230"/>
            <a:ext cx="9400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Творог на Руси называли сыром, а все продукты из него — сырными, например сырники.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42" y="1678741"/>
            <a:ext cx="535770" cy="5655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18" y="3028391"/>
            <a:ext cx="502894" cy="5308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42" y="4296502"/>
            <a:ext cx="502894" cy="5308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80" y="355692"/>
            <a:ext cx="4376471" cy="6945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26194" y="1772823"/>
            <a:ext cx="9258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Ежедневно с мире съедается 9 000 000 булок хлеба.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3200" y="6122220"/>
            <a:ext cx="348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«Время есть булочки»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97" y="313445"/>
            <a:ext cx="738078" cy="7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2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152" y="1090844"/>
            <a:ext cx="975935" cy="10535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09" y="906772"/>
            <a:ext cx="4325647" cy="94870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11311" t="2995" r="12739" b="3005"/>
          <a:stretch>
            <a:fillRect/>
          </a:stretch>
        </p:blipFill>
        <p:spPr>
          <a:xfrm>
            <a:off x="2744119" y="3209622"/>
            <a:ext cx="2362281" cy="225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03" y="1874864"/>
            <a:ext cx="4544891" cy="349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3200" y="6122220"/>
            <a:ext cx="348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«Время есть булочки»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320" y="1729339"/>
            <a:ext cx="352425" cy="352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1641" y="1732355"/>
            <a:ext cx="7112845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Сколько приемов пищи должно быть в течение дня?</a:t>
            </a:r>
          </a:p>
          <a:p>
            <a:endParaRPr lang="ru-RU" sz="2000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Почему важно соблюдать режим питания?</a:t>
            </a:r>
          </a:p>
          <a:p>
            <a:endParaRPr lang="ru-RU" sz="2000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Какой прием пищи дает человеку 50 % дневной энергии?</a:t>
            </a:r>
          </a:p>
          <a:p>
            <a:endParaRPr lang="ru-RU" sz="2000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Какие блюда входят в обед?</a:t>
            </a:r>
          </a:p>
          <a:p>
            <a:endParaRPr lang="ru-RU" sz="2000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какое время нужно ужинать?</a:t>
            </a:r>
          </a:p>
          <a:p>
            <a:endParaRPr lang="ru-RU" sz="2000" dirty="0">
              <a:solidFill>
                <a:schemeClr val="accent5">
                  <a:lumMod val="7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Что такое полдник? Зачем он нужен человеку?</a:t>
            </a:r>
          </a:p>
          <a:p>
            <a:endParaRPr lang="ru-RU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345" y="2984898"/>
            <a:ext cx="352425" cy="3524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940" y="4144486"/>
            <a:ext cx="352425" cy="3524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942" y="4761243"/>
            <a:ext cx="352425" cy="3524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940" y="3573849"/>
            <a:ext cx="352425" cy="3524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941" y="2395687"/>
            <a:ext cx="352425" cy="30486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352544" y="560832"/>
            <a:ext cx="2987040" cy="414528"/>
          </a:xfrm>
          <a:prstGeom prst="roundRect">
            <a:avLst/>
          </a:prstGeom>
          <a:solidFill>
            <a:srgbClr val="8FC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Режим питания</a:t>
            </a:r>
            <a:endParaRPr lang="ru-RU" sz="2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44" y="350045"/>
            <a:ext cx="4376471" cy="7058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97" y="313445"/>
            <a:ext cx="738078" cy="77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97" y="313445"/>
            <a:ext cx="738078" cy="7790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43" y="350045"/>
            <a:ext cx="4376471" cy="7058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5" r="96937" b="48058"/>
          <a:stretch/>
        </p:blipFill>
        <p:spPr>
          <a:xfrm>
            <a:off x="1165393" y="1389529"/>
            <a:ext cx="354629" cy="7924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3200" y="6122220"/>
            <a:ext cx="348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«Время есть булочки»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358" y="1527775"/>
            <a:ext cx="8474568" cy="41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" y="1225"/>
            <a:ext cx="1219200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81" y="350045"/>
            <a:ext cx="4376471" cy="705882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53200" y="6122220"/>
            <a:ext cx="348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«Время есть булочки»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97" y="313445"/>
            <a:ext cx="738078" cy="7790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70" y="1441348"/>
            <a:ext cx="9693812" cy="418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5" y="2157"/>
            <a:ext cx="12192002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81" y="350045"/>
            <a:ext cx="4376471" cy="70588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3200" y="6122220"/>
            <a:ext cx="348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«Время есть булочки»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97" y="313445"/>
            <a:ext cx="738078" cy="7790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92" y="1441056"/>
            <a:ext cx="8872121" cy="39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5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8" y="306"/>
            <a:ext cx="1219200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7552" y="426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81" y="350022"/>
            <a:ext cx="4376471" cy="70588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53200" y="6122220"/>
            <a:ext cx="348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«Время есть булочки»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97" y="313445"/>
            <a:ext cx="738078" cy="7790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80" y="1286425"/>
            <a:ext cx="5435440" cy="36678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99" y="1762290"/>
            <a:ext cx="2360471" cy="54211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23" y="2671162"/>
            <a:ext cx="2360471" cy="5421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24" y="3580034"/>
            <a:ext cx="2360471" cy="5421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23" y="4488906"/>
            <a:ext cx="2360471" cy="54211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929" y="1762290"/>
            <a:ext cx="2360471" cy="54211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929" y="2671162"/>
            <a:ext cx="2360471" cy="54211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930" y="3580034"/>
            <a:ext cx="2360471" cy="54211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930" y="4485657"/>
            <a:ext cx="2360471" cy="54211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45" y="5027775"/>
            <a:ext cx="2360471" cy="54211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384" y="5027775"/>
            <a:ext cx="2360471" cy="54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6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42" y="1323573"/>
            <a:ext cx="10229713" cy="45676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80" y="350022"/>
            <a:ext cx="4376471" cy="70588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3200" y="6122220"/>
            <a:ext cx="348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«Время есть булочки»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97" y="313445"/>
            <a:ext cx="738078" cy="7790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25" y="2112035"/>
            <a:ext cx="4687059" cy="20781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84" y="2229168"/>
            <a:ext cx="2191059" cy="1637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25" y="2510066"/>
            <a:ext cx="1852235" cy="2654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32" y="2849353"/>
            <a:ext cx="3230118" cy="27105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53" y="3261206"/>
            <a:ext cx="1835294" cy="2089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55" y="3601976"/>
            <a:ext cx="2196706" cy="20894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43" y="3940499"/>
            <a:ext cx="1536000" cy="1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9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3"/>
            <a:ext cx="12192002" cy="685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3200" y="6122220"/>
            <a:ext cx="348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«Время есть булочки»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81" y="350045"/>
            <a:ext cx="4376471" cy="70588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97" y="313445"/>
            <a:ext cx="738078" cy="7790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21" y="1396622"/>
            <a:ext cx="9377081" cy="436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3"/>
            <a:ext cx="12192002" cy="6858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53200" y="6122220"/>
            <a:ext cx="348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196C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Тема: «Время есть булочки»</a:t>
            </a:r>
            <a:endParaRPr lang="ru-RU" dirty="0">
              <a:solidFill>
                <a:srgbClr val="7196C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81" y="350045"/>
            <a:ext cx="4376471" cy="70588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97" y="313445"/>
            <a:ext cx="738078" cy="7790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72" y="1401634"/>
            <a:ext cx="8498736" cy="428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9658</TotalTime>
  <Words>384</Words>
  <Application>Microsoft Office PowerPoint</Application>
  <PresentationFormat>Широкоэкранный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LunchBox 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Селиванова</dc:creator>
  <cp:lastModifiedBy>Rogovaya,Svetlana,MOSCOW,Marketing Communication</cp:lastModifiedBy>
  <cp:revision>281</cp:revision>
  <dcterms:created xsi:type="dcterms:W3CDTF">2018-08-24T08:41:18Z</dcterms:created>
  <dcterms:modified xsi:type="dcterms:W3CDTF">2019-03-19T10:35:40Z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iteId">
    <vt:lpwstr>12a3af23-a769-4654-847f-958f3d479f4a</vt:lpwstr>
  </property>
  <property fmtid="{D5CDD505-2E9C-101B-9397-08002B2CF9AE}" pid="4" name="MSIP_Label_1ada0a2f-b917-4d51-b0d0-d418a10c8b23_Owner">
    <vt:lpwstr>Svetlana.Rogovaya@RU.nestle.com</vt:lpwstr>
  </property>
  <property fmtid="{D5CDD505-2E9C-101B-9397-08002B2CF9AE}" pid="5" name="MSIP_Label_1ada0a2f-b917-4d51-b0d0-d418a10c8b23_SetDate">
    <vt:lpwstr>2018-11-22T08:51:56.0920947Z</vt:lpwstr>
  </property>
  <property fmtid="{D5CDD505-2E9C-101B-9397-08002B2CF9AE}" pid="6" name="MSIP_Label_1ada0a2f-b917-4d51-b0d0-d418a10c8b23_Name">
    <vt:lpwstr>General Use</vt:lpwstr>
  </property>
  <property fmtid="{D5CDD505-2E9C-101B-9397-08002B2CF9AE}" pid="7" name="MSIP_Label_1ada0a2f-b917-4d51-b0d0-d418a10c8b23_Application">
    <vt:lpwstr>Microsoft Azure Information Protection</vt:lpwstr>
  </property>
  <property fmtid="{D5CDD505-2E9C-101B-9397-08002B2CF9AE}" pid="8" name="MSIP_Label_1ada0a2f-b917-4d51-b0d0-d418a10c8b23_Extended_MSFT_Method">
    <vt:lpwstr>Automatic</vt:lpwstr>
  </property>
  <property fmtid="{D5CDD505-2E9C-101B-9397-08002B2CF9AE}" pid="9" name="Sensitivity">
    <vt:lpwstr>General Use</vt:lpwstr>
  </property>
</Properties>
</file>