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00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37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21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065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966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546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270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855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38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11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68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192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71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92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47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35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51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EDDA4-33A1-48BB-96FC-DC1FDE7F7C60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5D44621-6F3F-47CF-9BFB-22A82BB79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33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8768" y="594360"/>
            <a:ext cx="8915399" cy="2262781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Семья особого ребенка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Всероссийская конференция с международным участием.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8402" y="3118396"/>
            <a:ext cx="8915399" cy="2864393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Методы работы в инклюзивном образовании</a:t>
            </a: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Учитель-логопед: Махнева Мария Сергеевна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875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6697" y="1519646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7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0413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82" y="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Всероссийская конференция с международным участием.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6982" y="997130"/>
            <a:ext cx="8915400" cy="5704115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2000" dirty="0" smtClean="0"/>
              <a:t>Прошла конференция по теме  «Семья особого ребенка». На ней были представлены методы работы с семьями, у которых есть дети с ОВЗ:</a:t>
            </a:r>
          </a:p>
          <a:p>
            <a:r>
              <a:rPr lang="ru-RU" sz="2000" dirty="0" smtClean="0"/>
              <a:t> ДЦП, слабовидящие, слабослышащие, с задержкой психического развития, с ментальными нарушениями, с аутизмом, с речевыми патологиями.</a:t>
            </a:r>
          </a:p>
          <a:p>
            <a:r>
              <a:rPr lang="ru-RU" sz="2000" dirty="0" smtClean="0"/>
              <a:t>Все семьи, которые имеют особого ребенка, травмированы и имеют патологию характера.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Выбор метода работы с семьей зависит от патологического типа данной семьи.</a:t>
            </a:r>
          </a:p>
          <a:p>
            <a:pPr marL="0" indent="0">
              <a:buNone/>
            </a:pPr>
            <a:r>
              <a:rPr lang="ru-RU" sz="2000" dirty="0" smtClean="0"/>
              <a:t>Для этого необходимо провести диагностику семьи через наблюдения, беседы, анкетирование.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5603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5109" y="624110"/>
            <a:ext cx="9819503" cy="12808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Типы семей, имеющие ребенка с ОВЗ: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4114" y="1423851"/>
            <a:ext cx="9610498" cy="4487371"/>
          </a:xfrm>
        </p:spPr>
        <p:txBody>
          <a:bodyPr>
            <a:normAutofit fontScale="92500"/>
          </a:bodyPr>
          <a:lstStyle/>
          <a:p>
            <a:r>
              <a:rPr lang="ru-RU" sz="3200" b="1" u="sng" dirty="0" smtClean="0"/>
              <a:t>Невротические</a:t>
            </a:r>
            <a:r>
              <a:rPr lang="ru-RU" sz="3200" dirty="0" smtClean="0"/>
              <a:t> – истеричные, конфликтные, агрессивные. Таким родителям не говорят о нарушениях ребенка открыто и резко, а подводят к проблеме плавно.</a:t>
            </a:r>
          </a:p>
          <a:p>
            <a:r>
              <a:rPr lang="ru-RU" sz="3200" b="1" u="sng" dirty="0" smtClean="0"/>
              <a:t>Авторитарные</a:t>
            </a:r>
            <a:r>
              <a:rPr lang="ru-RU" sz="3200" dirty="0" smtClean="0"/>
              <a:t> – родители «сами все знают».</a:t>
            </a:r>
          </a:p>
          <a:p>
            <a:r>
              <a:rPr lang="ru-RU" sz="3200" b="1" u="sng" dirty="0" smtClean="0"/>
              <a:t>Психосоматические</a:t>
            </a:r>
            <a:r>
              <a:rPr lang="ru-RU" sz="3200" dirty="0" smtClean="0"/>
              <a:t> – такие родители ничего не хотят знать </a:t>
            </a:r>
            <a:r>
              <a:rPr lang="ru-RU" sz="3200" dirty="0" err="1" smtClean="0"/>
              <a:t>онарушениях</a:t>
            </a:r>
            <a:r>
              <a:rPr lang="ru-RU" sz="3200" dirty="0" smtClean="0"/>
              <a:t> своих детей.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080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Работа с семьей в инклюзии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0572" y="1264555"/>
            <a:ext cx="8915400" cy="4423954"/>
          </a:xfrm>
        </p:spPr>
        <p:txBody>
          <a:bodyPr>
            <a:noAutofit/>
          </a:bodyPr>
          <a:lstStyle/>
          <a:p>
            <a:r>
              <a:rPr lang="ru-RU" sz="2400" dirty="0" smtClean="0"/>
              <a:t>Семья должна активно включаться в образовательный процесс. Необходимо приглашать родителей на занятия и дать возможность понаблюдать за тем, как ребенок занимается, </a:t>
            </a:r>
            <a:r>
              <a:rPr lang="ru-RU" sz="2400" dirty="0" err="1" smtClean="0"/>
              <a:t>общакется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А затем, постепенно включать родителей образовательную деятельность, поясняя свои действия (особенно для психосоматических родителей).</a:t>
            </a:r>
          </a:p>
          <a:p>
            <a:r>
              <a:rPr lang="ru-RU" sz="2400" dirty="0" smtClean="0"/>
              <a:t>Если мать не включается в занятия, то можно говорить о нарушениях взаимодействия матери и ребенка. При недостаточном взаимодействии ребенка с родителями ребенок может задерживаться в своем развитии.</a:t>
            </a:r>
          </a:p>
          <a:p>
            <a:r>
              <a:rPr lang="ru-RU" sz="2400" dirty="0" smtClean="0"/>
              <a:t>При включении родителей в образовательный процесс, родители могут проявлять себя по разному.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60221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Родители могут быть: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14846"/>
            <a:ext cx="8915400" cy="5159828"/>
          </a:xfrm>
        </p:spPr>
        <p:txBody>
          <a:bodyPr/>
          <a:lstStyle/>
          <a:p>
            <a:r>
              <a:rPr lang="ru-RU" sz="2400" b="1" u="sng" dirty="0" smtClean="0"/>
              <a:t>Борцы</a:t>
            </a:r>
            <a:r>
              <a:rPr lang="ru-RU" sz="2400" dirty="0" smtClean="0"/>
              <a:t> – борются за права ребенка.</a:t>
            </a:r>
          </a:p>
          <a:p>
            <a:r>
              <a:rPr lang="ru-RU" sz="2400" b="1" u="sng" dirty="0" err="1" smtClean="0"/>
              <a:t>Псевдопедагоги</a:t>
            </a:r>
            <a:r>
              <a:rPr lang="ru-RU" sz="2400" dirty="0" smtClean="0"/>
              <a:t> – начинают говорить, что нужно делать.</a:t>
            </a:r>
          </a:p>
          <a:p>
            <a:r>
              <a:rPr lang="ru-RU" sz="2400" b="1" u="sng" dirty="0" err="1" smtClean="0"/>
              <a:t>Невовлеченные</a:t>
            </a:r>
            <a:r>
              <a:rPr lang="ru-RU" sz="2400" dirty="0" smtClean="0"/>
              <a:t> – уклоняющиеся. Такие родители преобладают в инклюзивном образовании. Они не выстраивают конструктивных отношений с </a:t>
            </a:r>
            <a:r>
              <a:rPr lang="ru-RU" sz="2400" dirty="0" err="1" smtClean="0"/>
              <a:t>педагогогом</a:t>
            </a:r>
            <a:r>
              <a:rPr lang="ru-RU" sz="2400" dirty="0" smtClean="0"/>
              <a:t>. Основная позиция таких родителей: «У ребенка что-то не так и этим должна заниматься </a:t>
            </a:r>
            <a:r>
              <a:rPr lang="ru-RU" sz="2400" dirty="0" err="1" smtClean="0"/>
              <a:t>образвательная</a:t>
            </a:r>
            <a:r>
              <a:rPr lang="ru-RU" sz="2400" dirty="0" smtClean="0"/>
              <a:t> организация. Эта позиция часто маскируется большой занятостью на работе.</a:t>
            </a:r>
          </a:p>
          <a:p>
            <a:r>
              <a:rPr lang="ru-RU" sz="2400" b="1" u="sng" dirty="0" smtClean="0"/>
              <a:t>Помощники</a:t>
            </a:r>
            <a:r>
              <a:rPr lang="ru-RU" sz="2400" dirty="0" smtClean="0"/>
              <a:t> – активно помогают и включаются в развитие и воспитание своих детей.</a:t>
            </a:r>
          </a:p>
          <a:p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5535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Этапы работы с родителями: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45473"/>
            <a:ext cx="8915400" cy="5381897"/>
          </a:xfrm>
        </p:spPr>
        <p:txBody>
          <a:bodyPr/>
          <a:lstStyle/>
          <a:p>
            <a:r>
              <a:rPr lang="ru-RU" sz="2000" b="1" u="sng" dirty="0" smtClean="0"/>
              <a:t>1. Диагностическая. </a:t>
            </a:r>
            <a:r>
              <a:rPr lang="ru-RU" sz="2000" dirty="0" smtClean="0"/>
              <a:t>Может быть со слов родителей или через наблюдения за ребёнком, тестирование.</a:t>
            </a:r>
          </a:p>
          <a:p>
            <a:r>
              <a:rPr lang="ru-RU" sz="2000" b="1" u="sng" dirty="0" smtClean="0"/>
              <a:t>2. Разработка </a:t>
            </a:r>
            <a:r>
              <a:rPr lang="ru-RU" sz="2000" b="1" u="sng" dirty="0" err="1" smtClean="0"/>
              <a:t>коррекциооных</a:t>
            </a:r>
            <a:r>
              <a:rPr lang="ru-RU" sz="2000" b="1" u="sng" dirty="0" smtClean="0"/>
              <a:t> занятий </a:t>
            </a:r>
            <a:r>
              <a:rPr lang="ru-RU" sz="2000" dirty="0" smtClean="0"/>
              <a:t>по разным разделам:</a:t>
            </a:r>
          </a:p>
          <a:p>
            <a:pPr>
              <a:buFontTx/>
              <a:buChar char="-"/>
            </a:pPr>
            <a:r>
              <a:rPr lang="ru-RU" sz="2000" dirty="0" smtClean="0"/>
              <a:t>Социально-коммуникативный</a:t>
            </a:r>
          </a:p>
          <a:p>
            <a:pPr>
              <a:buFontTx/>
              <a:buChar char="-"/>
            </a:pPr>
            <a:r>
              <a:rPr lang="ru-RU" sz="2000" dirty="0" smtClean="0"/>
              <a:t>Познавательный</a:t>
            </a:r>
          </a:p>
          <a:p>
            <a:pPr>
              <a:buFontTx/>
              <a:buChar char="-"/>
            </a:pPr>
            <a:r>
              <a:rPr lang="ru-RU" sz="2000" dirty="0" smtClean="0"/>
              <a:t>Художественно-эстетический</a:t>
            </a:r>
          </a:p>
          <a:p>
            <a:pPr>
              <a:buFontTx/>
              <a:buChar char="-"/>
            </a:pPr>
            <a:r>
              <a:rPr lang="ru-RU" sz="2000" dirty="0" smtClean="0"/>
              <a:t>Речевой</a:t>
            </a:r>
          </a:p>
          <a:p>
            <a:pPr>
              <a:buFontTx/>
              <a:buChar char="-"/>
            </a:pPr>
            <a:r>
              <a:rPr lang="ru-RU" sz="2000" dirty="0" smtClean="0"/>
              <a:t>Познавательный</a:t>
            </a:r>
          </a:p>
          <a:p>
            <a:pPr>
              <a:buFontTx/>
              <a:buChar char="-"/>
            </a:pPr>
            <a:r>
              <a:rPr lang="ru-RU" sz="2000" dirty="0" smtClean="0"/>
              <a:t>Физический.</a:t>
            </a:r>
          </a:p>
          <a:p>
            <a:pPr marL="0" indent="0">
              <a:buNone/>
            </a:pPr>
            <a:r>
              <a:rPr lang="ru-RU" sz="2000" dirty="0" smtClean="0"/>
              <a:t>Разработка рекомендаций родителям.</a:t>
            </a:r>
          </a:p>
          <a:p>
            <a:pPr marL="0" indent="0">
              <a:buNone/>
            </a:pPr>
            <a:r>
              <a:rPr lang="ru-RU" sz="2000" b="1" u="sng" dirty="0" smtClean="0"/>
              <a:t>3. Наблюдение за динамикой развития </a:t>
            </a:r>
            <a:r>
              <a:rPr lang="ru-RU" sz="2000" dirty="0" smtClean="0"/>
              <a:t>и оценка достижений возраста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245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8435" y="624110"/>
            <a:ext cx="9336178" cy="1280890"/>
          </a:xfrm>
        </p:spPr>
        <p:txBody>
          <a:bodyPr/>
          <a:lstStyle/>
          <a:p>
            <a:r>
              <a:rPr lang="ru-RU" b="1" dirty="0" smtClean="0"/>
              <a:t>Направление коррекционных занятий: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8435" y="1345474"/>
            <a:ext cx="9336177" cy="4565748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1.</a:t>
            </a:r>
            <a:r>
              <a:rPr lang="ru-RU" sz="2000" dirty="0" smtClean="0"/>
              <a:t> На формирование или восстановление новообразований возраста</a:t>
            </a:r>
          </a:p>
          <a:p>
            <a:r>
              <a:rPr lang="ru-RU" sz="2000" b="1" dirty="0" smtClean="0"/>
              <a:t>2.</a:t>
            </a:r>
            <a:r>
              <a:rPr lang="ru-RU" sz="2000" dirty="0" smtClean="0"/>
              <a:t> На формирование или восстановление ведущей деятельности (1-3г. – предметно-игровая деятельность, 3-7л. – ситуативно-деловая).</a:t>
            </a:r>
          </a:p>
          <a:p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В эти занятия необходимо включать родителей. Развитие взрослого и ребенка.</a:t>
            </a:r>
          </a:p>
          <a:p>
            <a:pPr marL="0" indent="0">
              <a:buNone/>
            </a:pPr>
            <a:r>
              <a:rPr lang="ru-RU" sz="2000" dirty="0" smtClean="0"/>
              <a:t>Эффективность коррекционных занятий зависит не только от педагога, а прежде всего от желания родителей найти специалистов в зависимости от нарушений ребенка. Родители выступают главными заказчиками в развитии своих детей.</a:t>
            </a:r>
          </a:p>
          <a:p>
            <a:pPr marL="0" indent="0">
              <a:buNone/>
            </a:pPr>
            <a:r>
              <a:rPr lang="ru-RU" sz="2000" dirty="0" smtClean="0"/>
              <a:t>Активная позиция родителей, а так же своевременная организация ранней помощи ребенку позитивно скажется на его развитии, а во многом определит его судьбу.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8440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Диагностика в раннем возрасте: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настораживающие факторы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Малая выносливость контактов с окружающими</a:t>
            </a:r>
          </a:p>
          <a:p>
            <a:r>
              <a:rPr lang="ru-RU" sz="2400" dirty="0" smtClean="0"/>
              <a:t>Сниженная активность в общении</a:t>
            </a:r>
          </a:p>
          <a:p>
            <a:r>
              <a:rPr lang="ru-RU" sz="2400" dirty="0" smtClean="0"/>
              <a:t>Слабая выраженность в мимике</a:t>
            </a:r>
          </a:p>
          <a:p>
            <a:r>
              <a:rPr lang="ru-RU" sz="2400" dirty="0" smtClean="0"/>
              <a:t>Своеобразие двигательной активности.</a:t>
            </a:r>
          </a:p>
          <a:p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Раннее выявление отклонений позволяет предупредить и предотвратить появление вторичных наслоений на первичное нарушение.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14783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Принципы работы с семьей включают в себя: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7048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Включение родителей в коррекционно-развивающий процесс</a:t>
            </a:r>
          </a:p>
          <a:p>
            <a:r>
              <a:rPr lang="ru-RU" sz="2400" dirty="0" smtClean="0"/>
              <a:t>Индивидуально-ориентированный подход к каждой семье</a:t>
            </a:r>
          </a:p>
          <a:p>
            <a:r>
              <a:rPr lang="ru-RU" sz="2400" dirty="0" smtClean="0"/>
              <a:t>Соблюдение доброжелательности и корректности по отношению к родителям</a:t>
            </a:r>
          </a:p>
          <a:p>
            <a:r>
              <a:rPr lang="ru-RU" sz="2400" dirty="0" smtClean="0"/>
              <a:t>Ориентация на позитивность и действительно значимые вопросы в развитии ребенка</a:t>
            </a:r>
          </a:p>
          <a:p>
            <a:r>
              <a:rPr lang="ru-RU" sz="2400" dirty="0" smtClean="0"/>
              <a:t>Организация адекватной среды для развития</a:t>
            </a:r>
          </a:p>
          <a:p>
            <a:r>
              <a:rPr lang="ru-RU" sz="2400" dirty="0" smtClean="0"/>
              <a:t>Гармонизация детско-родительских отношений.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7427035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572</Words>
  <Application>Microsoft Office PowerPoint</Application>
  <PresentationFormat>Широкоэкранный</PresentationFormat>
  <Paragraphs>56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Легкий дым</vt:lpstr>
      <vt:lpstr>Семья особого ребенка Всероссийская конференция с международным участием.</vt:lpstr>
      <vt:lpstr>Всероссийская конференция с международным участием.</vt:lpstr>
      <vt:lpstr>Типы семей, имеющие ребенка с ОВЗ:</vt:lpstr>
      <vt:lpstr>Работа с семьей в инклюзии</vt:lpstr>
      <vt:lpstr>Родители могут быть:</vt:lpstr>
      <vt:lpstr>Этапы работы с родителями:</vt:lpstr>
      <vt:lpstr>Направление коррекционных занятий:</vt:lpstr>
      <vt:lpstr>Диагностика в раннем возрасте: настораживающие факторы</vt:lpstr>
      <vt:lpstr>Принципы работы с семьей включают в себя: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особого ребенка</dc:title>
  <dc:creator>МБДОУ №54</dc:creator>
  <cp:lastModifiedBy>МБДОУ №54</cp:lastModifiedBy>
  <cp:revision>8</cp:revision>
  <dcterms:created xsi:type="dcterms:W3CDTF">2020-11-25T06:20:40Z</dcterms:created>
  <dcterms:modified xsi:type="dcterms:W3CDTF">2020-11-25T07:52:21Z</dcterms:modified>
</cp:coreProperties>
</file>