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326" r:id="rId2"/>
    <p:sldId id="431" r:id="rId3"/>
    <p:sldId id="409" r:id="rId4"/>
    <p:sldId id="389" r:id="rId5"/>
    <p:sldId id="257" r:id="rId6"/>
    <p:sldId id="410" r:id="rId7"/>
    <p:sldId id="423" r:id="rId8"/>
    <p:sldId id="424" r:id="rId9"/>
    <p:sldId id="287" r:id="rId10"/>
    <p:sldId id="422" r:id="rId11"/>
    <p:sldId id="411" r:id="rId12"/>
    <p:sldId id="421" r:id="rId13"/>
    <p:sldId id="436" r:id="rId14"/>
    <p:sldId id="435" r:id="rId15"/>
    <p:sldId id="433" r:id="rId16"/>
    <p:sldId id="412" r:id="rId17"/>
    <p:sldId id="414" r:id="rId18"/>
    <p:sldId id="415" r:id="rId19"/>
    <p:sldId id="425" r:id="rId20"/>
    <p:sldId id="416" r:id="rId21"/>
    <p:sldId id="306" r:id="rId22"/>
    <p:sldId id="426" r:id="rId23"/>
    <p:sldId id="329" r:id="rId24"/>
    <p:sldId id="432" r:id="rId25"/>
    <p:sldId id="417" r:id="rId26"/>
    <p:sldId id="385" r:id="rId27"/>
  </p:sldIdLst>
  <p:sldSz cx="9753600" cy="7315200"/>
  <p:notesSz cx="6858000" cy="9144000"/>
  <p:embeddedFontLst>
    <p:embeddedFont>
      <p:font typeface="Sylfaen" panose="010A0502050306030303" pitchFamily="18" charset="0"/>
      <p:regular r:id="rId29"/>
    </p:embeddedFont>
    <p:embeddedFont>
      <p:font typeface="Arial Narrow" panose="020B0606020202030204" pitchFamily="34" charset="0"/>
      <p:regular r:id="rId30"/>
      <p:bold r:id="rId31"/>
      <p:italic r:id="rId32"/>
      <p:boldItalic r:id="rId33"/>
    </p:embeddedFont>
    <p:embeddedFont>
      <p:font typeface="Microsoft Sans Serif" panose="020B0604020202020204" pitchFamily="3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32F"/>
    <a:srgbClr val="2A8C8E"/>
    <a:srgbClr val="00CC99"/>
    <a:srgbClr val="FF6600"/>
    <a:srgbClr val="E6E6E6"/>
    <a:srgbClr val="000A1E"/>
    <a:srgbClr val="FFCCFF"/>
    <a:srgbClr val="F7E6FE"/>
    <a:srgbClr val="DB92FC"/>
    <a:srgbClr val="C17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1" d="100"/>
          <a:sy n="81" d="100"/>
        </p:scale>
        <p:origin x="111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9020F0F-3B37-4DA9-9D41-6EFA3BF8D993}" type="datetimeFigureOut">
              <a:rPr lang="ru-RU"/>
              <a:pPr>
                <a:defRPr/>
              </a:pPr>
              <a:t>14.12.2025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537E601-C944-4E39-A943-7BF2AE180C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942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2B6AD3-DBF1-4CD5-AC3F-528AB40D2E08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36EF7-C27F-3232-5C85-D7B12D3B5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A084A60-FF83-5C8B-EF05-EDE376C340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6ECD941-B715-CD1B-E0FD-DDBC3B2B9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3B5B64-7440-AA02-759D-4E7F3F1A3D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69A8B-7FD6-084D-87FD-4E8F42A89E7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507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7D32D-4727-F171-6439-5B907FF61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515B4B8-6F5B-417E-4363-0DD42C3B63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07FB774-5EDD-E888-0067-D5956B11F3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8BDEB1-6187-28FA-2590-12082D89EC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69A8B-7FD6-084D-87FD-4E8F42A89E7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387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752B8-EC23-1F6E-D5E6-6E9AA0691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BA85360-6611-AF6A-0ECF-3D487A541D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BCFB98E-918F-470A-E7AB-0D86ED26DA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020CAA1-EA9B-D6BE-150D-FEF60A5B47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69A8B-7FD6-084D-87FD-4E8F42A89E79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073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4CEB3-E3AE-4A71-8620-635DFBBEFBC4}" type="datetimeFigureOut">
              <a:rPr lang="en-US"/>
              <a:pPr>
                <a:defRPr/>
              </a:pPr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E478A-8BB7-4787-A723-A2A63C1DD0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84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701B1-FA70-45ED-AD58-AB0825F0AB62}" type="datetimeFigureOut">
              <a:rPr lang="en-US"/>
              <a:pPr>
                <a:defRPr/>
              </a:pPr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7721B-823A-45E8-B3E4-7CD550BEC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27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00790-D31A-48BB-963B-DF4405F10D35}" type="datetimeFigureOut">
              <a:rPr lang="en-US"/>
              <a:pPr>
                <a:defRPr/>
              </a:pPr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06AD0-489A-48BA-A1AB-A428BF614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88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C4CF7-AEDA-4F4E-AE21-6DAA187AE925}" type="datetimeFigureOut">
              <a:rPr lang="en-US"/>
              <a:pPr>
                <a:defRPr/>
              </a:pPr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D91E9-5C33-4331-950C-91D6627173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59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C3C82-B7DA-4A12-84B5-5240F73AD175}" type="datetimeFigureOut">
              <a:rPr lang="en-US"/>
              <a:pPr>
                <a:defRPr/>
              </a:pPr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B8B3F-5024-4685-B604-B5D2D54799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17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E5410-B6E1-4F41-B679-4A198FB31C68}" type="datetimeFigureOut">
              <a:rPr lang="en-US"/>
              <a:pPr>
                <a:defRPr/>
              </a:pPr>
              <a:t>12/14/2025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94060-8007-4EB5-AD37-50EE2686E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41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0F418-1F3A-4D02-9939-E2A155536B7A}" type="datetimeFigureOut">
              <a:rPr lang="en-US"/>
              <a:pPr>
                <a:defRPr/>
              </a:pPr>
              <a:t>12/14/2025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DBAD7-07DB-44D7-8519-E5A705190E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00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6D0CB-2F25-464E-ACBE-4C8A2B98D3F1}" type="datetimeFigureOut">
              <a:rPr lang="en-US"/>
              <a:pPr>
                <a:defRPr/>
              </a:pPr>
              <a:t>12/14/2025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3CDEA-C423-47F8-BC63-EFBC23C42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65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B9D85-13DC-45F4-A115-8C6442DA216F}" type="datetimeFigureOut">
              <a:rPr lang="en-US"/>
              <a:pPr>
                <a:defRPr/>
              </a:pPr>
              <a:t>12/14/2025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899D9-FE2C-4C38-90F9-CE54B30FFC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7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5F6AB-6F9D-4477-BF49-F41D07098D14}" type="datetimeFigureOut">
              <a:rPr lang="en-US"/>
              <a:pPr>
                <a:defRPr/>
              </a:pPr>
              <a:t>12/14/2025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F7F21-E288-4EB9-9D39-20060C4814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23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74FB9-F7C1-4E02-A248-CCCCB04106D9}" type="datetimeFigureOut">
              <a:rPr lang="en-US"/>
              <a:pPr>
                <a:defRPr/>
              </a:pPr>
              <a:t>12/14/2025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BC844-F5BD-488A-93D3-2DC1B453A6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95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2F2F2"/>
            </a:gs>
            <a:gs pos="50000">
              <a:srgbClr val="D9D9D9"/>
            </a:gs>
            <a:gs pos="85400">
              <a:srgbClr val="BFBFBF"/>
            </a:gs>
            <a:gs pos="100000">
              <a:srgbClr val="E8E3F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3D3AA9-005B-4CFF-BC72-30D289B12459}" type="datetimeFigureOut">
              <a:rPr lang="en-US"/>
              <a:pPr>
                <a:defRPr/>
              </a:pPr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45ECF4C-C5C6-49A1-9A50-5DE95C305F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irzar.ru/wp-content/uploads/2024/07/razdel-6.-chasto-vstrechayushhiesya-voprosy-roditelej.pdf" TargetMode="External"/><Relationship Id="rId3" Type="http://schemas.openxmlformats.org/officeDocument/2006/relationships/hyperlink" Target="https://irzar.ru/wp-content/uploads/2024/07/razdel-1.-roditelstvo-kak-osobyj-fenomen-v-zhizni-cheloveka.pdf" TargetMode="External"/><Relationship Id="rId7" Type="http://schemas.openxmlformats.org/officeDocument/2006/relationships/hyperlink" Target="https://irzar.ru/wp-content/uploads/2024/07/razdel-5.-prava-roditelej-i-goudarstvennaya-podderzhka-semej.pdf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rzar.ru/wp-content/uploads/2024/07/razdel-4.-podderzhka-i-prosveshhenie-roditelej-vospityvayushhih-rebenka-s-ovz.pdf" TargetMode="External"/><Relationship Id="rId11" Type="http://schemas.openxmlformats.org/officeDocument/2006/relationships/image" Target="../media/image31.png"/><Relationship Id="rId5" Type="http://schemas.openxmlformats.org/officeDocument/2006/relationships/hyperlink" Target="https://irzar.ru/wp-content/uploads/2024/07/razdel-3.-prosveshhenie-roditelej-po-voprosam-zdorovya-razvitiya-i-vospitaniya.pdf" TargetMode="External"/><Relationship Id="rId10" Type="http://schemas.openxmlformats.org/officeDocument/2006/relationships/hyperlink" Target="https://irzar.ru/wp-content/uploads/2024/07/razdel-8.-rekomendovannyj-kontent.pdf" TargetMode="External"/><Relationship Id="rId4" Type="http://schemas.openxmlformats.org/officeDocument/2006/relationships/hyperlink" Target="https://irzar.ru/wp-content/uploads/2024/07/razdel-2.-osobennosti-formy-i-metody-prosveshheniya-roditelej.pdf" TargetMode="External"/><Relationship Id="rId9" Type="http://schemas.openxmlformats.org/officeDocument/2006/relationships/hyperlink" Target="https://irzar.ru/wp-content/uploads/2024/07/razdel-7.-prostranstvo-roditelskih-inicziativ.pdf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hyperlink" Target="https://irzar.ru/prosveshhenie-roditelej-detej-doshkolnogo-vozrasta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&#1080;&#1085;&#1089;&#1090;&#1080;&#1090;&#1091;&#1090;&#1074;&#1086;&#1089;&#1087;&#1080;&#1090;&#1072;&#1085;&#1080;&#1103;.&#1088;&#1092;/azbuka-semi" TargetMode="External"/><Relationship Id="rId3" Type="http://schemas.openxmlformats.org/officeDocument/2006/relationships/hyperlink" Target="https://&#1080;&#1085;&#1089;&#1090;&#1080;&#1090;&#1091;&#1090;&#1074;&#1086;&#1089;&#1087;&#1080;&#1090;&#1072;&#1085;&#1080;&#1103;.&#1088;&#1092;/tsentr-metodicheskogo-soprovozhdeniya/vzaimodeystvie-s-roditelyami/roditelskoe-prosveshchenie/" TargetMode="External"/><Relationship Id="rId7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&#1080;&#1085;&#1089;&#1090;&#1080;&#1090;&#1091;&#1090;&#1074;&#1086;&#1089;&#1087;&#1080;&#1090;&#1072;&#1085;&#1080;&#1103;.&#1088;&#1092;/upload/iblock/d9e/39dz0qmg3ctw8jr0260w61o5szluwn01.pdf" TargetMode="External"/><Relationship Id="rId5" Type="http://schemas.openxmlformats.org/officeDocument/2006/relationships/hyperlink" Target="https://&#1080;&#1085;&#1089;&#1090;&#1080;&#1090;&#1091;&#1090;&#1074;&#1086;&#1089;&#1087;&#1080;&#1090;&#1072;&#1085;&#1080;&#1103;.&#1088;&#1092;/tsentr-metodicheskogo-soprovozhdeniya/vzaimodeystvie-s-roditelyami/roditelskoe-prosveshchenie/roditelyu-shkolnika-/" TargetMode="External"/><Relationship Id="rId10" Type="http://schemas.openxmlformats.org/officeDocument/2006/relationships/image" Target="../media/image50.png"/><Relationship Id="rId4" Type="http://schemas.openxmlformats.org/officeDocument/2006/relationships/hyperlink" Target="https://&#1080;&#1085;&#1089;&#1090;&#1080;&#1090;&#1091;&#1090;&#1074;&#1086;&#1089;&#1087;&#1080;&#1090;&#1072;&#1085;&#1080;&#1103;.&#1088;&#1092;/tsentr-metodicheskogo-soprovozhdeniya/vzaimodeystvie-s-roditelyami/roditelskoe-prosveshchenie/roditelyu-doshkolnika/" TargetMode="External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8610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6"/>
          <p:cNvSpPr>
            <a:spLocks noChangeArrowheads="1"/>
          </p:cNvSpPr>
          <p:nvPr/>
        </p:nvSpPr>
        <p:spPr bwMode="auto">
          <a:xfrm>
            <a:off x="4724400" y="6064113"/>
            <a:ext cx="48768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Sylfaen" pitchFamily="18" charset="0"/>
              </a:rPr>
              <a:t>СКРИПИНА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Sylfaen" pitchFamily="18" charset="0"/>
              </a:rPr>
              <a:t> ЕЛЕНА АЛЕКСАНДРОВНА,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ru-RU" altLang="ru-RU" sz="1600" dirty="0" smtClean="0">
              <a:solidFill>
                <a:srgbClr val="002060"/>
              </a:solidFill>
              <a:latin typeface="Sylfaen" pitchFamily="18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rgbClr val="002060"/>
                </a:solidFill>
                <a:latin typeface="Sylfaen" pitchFamily="18" charset="0"/>
              </a:rPr>
              <a:t>МЕТОДИСТ </a:t>
            </a:r>
            <a:r>
              <a:rPr lang="ru-RU" altLang="ru-RU" sz="1600" dirty="0">
                <a:solidFill>
                  <a:srgbClr val="002060"/>
                </a:solidFill>
                <a:latin typeface="Sylfaen" pitchFamily="18" charset="0"/>
              </a:rPr>
              <a:t>МБУ ИМЦ «ЕДУ»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637" y="1676400"/>
            <a:ext cx="4299707" cy="2667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78709" y="2711549"/>
            <a:ext cx="586641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ПРОГРАММА  ПРОСВЕЩЕНИЯ  РОДИТЕЛЕЙ  </a:t>
            </a:r>
            <a:endParaRPr lang="ru-RU" sz="3600" b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(</a:t>
            </a:r>
            <a:r>
              <a:rPr lang="ru-RU" sz="24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ЗАКОННЫХ  ПРЕДСТАВИТЕЛЕЙ) ДЕТЕЙ </a:t>
            </a:r>
            <a:r>
              <a:rPr lang="ru-RU" sz="24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МЛАДЕНЧЕСКОГО, РАННЕГО </a:t>
            </a:r>
            <a:r>
              <a:rPr lang="ru-RU" sz="24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И ДОШКОЛЬНОГО ВОЗРАСТОВ, ПОСЕЩАЮЩИХ ДОО</a:t>
            </a:r>
            <a:endParaRPr lang="ru-RU" sz="2400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1752600" y="838199"/>
            <a:ext cx="7799744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689469" y="422701"/>
            <a:ext cx="56773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Екатеринбургский </a:t>
            </a:r>
            <a:endParaRPr lang="ru-RU" sz="2400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 Дом Учителя</a:t>
            </a:r>
            <a:endParaRPr lang="ru-RU" sz="2400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899" y="-22436"/>
            <a:ext cx="1296784" cy="1296784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6437932" y="6705600"/>
            <a:ext cx="316326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71" y="149868"/>
            <a:ext cx="6761163" cy="1033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137798"/>
            <a:ext cx="7104134" cy="528605"/>
          </a:xfrm>
        </p:spPr>
        <p:txBody>
          <a:bodyPr>
            <a:noAutofit/>
          </a:bodyPr>
          <a:lstStyle/>
          <a:p>
            <a:r>
              <a:rPr lang="ru-RU" sz="2240" b="1" dirty="0">
                <a:latin typeface="Arial Narrow" panose="020B0606020202030204" pitchFamily="34" charset="0"/>
              </a:rPr>
              <a:t> </a:t>
            </a:r>
            <a:br>
              <a:rPr lang="ru-RU" sz="2240" b="1" dirty="0">
                <a:latin typeface="Arial Narrow" panose="020B0606020202030204" pitchFamily="34" charset="0"/>
              </a:rPr>
            </a:br>
            <a:r>
              <a:rPr lang="ru-RU" sz="1920" b="1" dirty="0">
                <a:latin typeface="Arial Narrow" panose="020B0606020202030204" pitchFamily="34" charset="0"/>
              </a:rPr>
              <a:t/>
            </a:r>
            <a:br>
              <a:rPr lang="ru-RU" sz="1920" b="1" dirty="0">
                <a:latin typeface="Arial Narrow" panose="020B0606020202030204" pitchFamily="34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ПРОГРАММА ПРОСВЕЩЕНИЯ РОДИТЕЛЕЙ </a:t>
            </a:r>
            <a:br>
              <a:rPr lang="ru-RU" sz="1600" b="1" dirty="0" smtClean="0">
                <a:solidFill>
                  <a:srgbClr val="002060"/>
                </a:solidFill>
                <a:latin typeface="Sylfaen" panose="010A0502050306030303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(ЗАКОННЫХ ПРЕДСТАВИТЕЛЕЙ) ДЕТЕЙ ДОШКОЛЬНОГО ВОЗРАСТА, ПОСЕЩАЮЩИХ ДОШКОЛЬНЫЕ ОБРАЗОВАТЕЛЬНЫЕ ОРГАНИЗАЦИИ</a:t>
            </a:r>
            <a:endParaRPr lang="ru-RU" sz="1600" b="1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0" y="1721144"/>
            <a:ext cx="6777997" cy="3505971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Clr>
                <a:srgbClr val="FF6600"/>
              </a:buClr>
              <a:buSzPct val="103000"/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Актуальность </a:t>
            </a:r>
            <a:r>
              <a:rPr lang="ru-RU" sz="2400" dirty="0">
                <a:solidFill>
                  <a:srgbClr val="002060"/>
                </a:solidFill>
                <a:latin typeface="Sylfaen" panose="010A0502050306030303" pitchFamily="18" charset="0"/>
              </a:rPr>
              <a:t>программы. </a:t>
            </a:r>
          </a:p>
          <a:p>
            <a:pPr algn="just">
              <a:lnSpc>
                <a:spcPct val="100000"/>
              </a:lnSpc>
              <a:buClr>
                <a:srgbClr val="FF6600"/>
              </a:buClr>
              <a:buSzPct val="103000"/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Цели </a:t>
            </a:r>
            <a:r>
              <a:rPr lang="ru-RU" sz="2400" dirty="0">
                <a:solidFill>
                  <a:srgbClr val="002060"/>
                </a:solidFill>
                <a:latin typeface="Sylfaen" panose="010A0502050306030303" pitchFamily="18" charset="0"/>
              </a:rPr>
              <a:t>и задачи просветительской работы.</a:t>
            </a:r>
          </a:p>
          <a:p>
            <a:pPr algn="just">
              <a:lnSpc>
                <a:spcPct val="100000"/>
              </a:lnSpc>
              <a:buClr>
                <a:srgbClr val="FF6600"/>
              </a:buClr>
              <a:buSzPct val="103000"/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Принципы </a:t>
            </a:r>
            <a:r>
              <a:rPr lang="ru-RU" sz="2400" dirty="0">
                <a:solidFill>
                  <a:srgbClr val="002060"/>
                </a:solidFill>
                <a:latin typeface="Sylfaen" panose="010A0502050306030303" pitchFamily="18" charset="0"/>
              </a:rPr>
              <a:t>просветительской работы.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ru-RU" sz="2800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19371" y="1343748"/>
            <a:ext cx="5955307" cy="3773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ПОЯСНИТЕЛЬНАЯ ЗАПИСКА </a:t>
            </a:r>
            <a:endParaRPr lang="ru-RU" sz="2400" b="1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12745" y="3183112"/>
            <a:ext cx="5938742" cy="4703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РАЗДЕЛЫ ПРОГРАММЫ</a:t>
            </a:r>
            <a:endParaRPr lang="ru-RU" sz="2400" b="1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24000" y="3764266"/>
            <a:ext cx="8077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FF6600"/>
              </a:buClr>
              <a:buSzPct val="108000"/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  <a:latin typeface="Sylfaen" panose="010A0502050306030303" pitchFamily="18" charset="0"/>
              </a:rPr>
              <a:t>Два  раздела  </a:t>
            </a:r>
            <a:r>
              <a:rPr lang="ru-RU" sz="2400" dirty="0">
                <a:solidFill>
                  <a:srgbClr val="002060"/>
                </a:solidFill>
                <a:latin typeface="Sylfaen" panose="010A0502050306030303" pitchFamily="18" charset="0"/>
              </a:rPr>
              <a:t>ориентированы на </a:t>
            </a:r>
            <a:r>
              <a:rPr lang="ru-RU" sz="2400" b="1" u="sng" dirty="0">
                <a:solidFill>
                  <a:srgbClr val="FF832F"/>
                </a:solidFill>
                <a:latin typeface="Sylfaen" panose="010A0502050306030303" pitchFamily="18" charset="0"/>
              </a:rPr>
              <a:t>методическую </a:t>
            </a:r>
            <a:r>
              <a:rPr lang="ru-RU" sz="2400" b="1" dirty="0">
                <a:solidFill>
                  <a:srgbClr val="FF832F"/>
                </a:solidFill>
                <a:latin typeface="Sylfaen" panose="010A0502050306030303" pitchFamily="18" charset="0"/>
              </a:rPr>
              <a:t>поддержку педагогов</a:t>
            </a:r>
            <a:r>
              <a:rPr lang="ru-RU" sz="2400" b="1" dirty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Sylfaen" panose="010A0502050306030303" pitchFamily="18" charset="0"/>
              </a:rPr>
              <a:t>дошкольного образования в понимании феномена ответственного </a:t>
            </a:r>
            <a:r>
              <a:rPr lang="ru-RU" sz="2400" dirty="0" err="1">
                <a:solidFill>
                  <a:srgbClr val="002060"/>
                </a:solidFill>
                <a:latin typeface="Sylfaen" panose="010A0502050306030303" pitchFamily="18" charset="0"/>
              </a:rPr>
              <a:t>родительства</a:t>
            </a:r>
            <a:r>
              <a:rPr lang="ru-RU" sz="2400" dirty="0">
                <a:solidFill>
                  <a:srgbClr val="002060"/>
                </a:solidFill>
                <a:latin typeface="Sylfaen" panose="010A0502050306030303" pitchFamily="18" charset="0"/>
              </a:rPr>
              <a:t>, выборе разнообразных и эффективных форм просветительской деятельности</a:t>
            </a:r>
            <a:r>
              <a:rPr lang="ru-RU" sz="24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.</a:t>
            </a:r>
            <a:endParaRPr lang="ru-RU" sz="2400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342900" indent="-342900" algn="just">
              <a:buClr>
                <a:srgbClr val="FF6600"/>
              </a:buClr>
              <a:buSzPct val="108000"/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  <a:latin typeface="Sylfaen" panose="010A0502050306030303" pitchFamily="18" charset="0"/>
              </a:rPr>
              <a:t>Шесть разделов </a:t>
            </a:r>
            <a:r>
              <a:rPr lang="ru-RU" sz="2400" dirty="0">
                <a:solidFill>
                  <a:srgbClr val="002060"/>
                </a:solidFill>
                <a:latin typeface="Sylfaen" panose="010A0502050306030303" pitchFamily="18" charset="0"/>
              </a:rPr>
              <a:t>посвящены непосредственно </a:t>
            </a:r>
            <a:r>
              <a:rPr lang="ru-RU" sz="2400" b="1" dirty="0">
                <a:solidFill>
                  <a:srgbClr val="FF832F"/>
                </a:solidFill>
                <a:latin typeface="Sylfaen" panose="010A0502050306030303" pitchFamily="18" charset="0"/>
              </a:rPr>
              <a:t>содержательной стороне</a:t>
            </a:r>
            <a:r>
              <a:rPr lang="ru-RU" sz="2400" dirty="0">
                <a:solidFill>
                  <a:srgbClr val="002060"/>
                </a:solidFill>
                <a:latin typeface="Sylfaen" panose="010A0502050306030303" pitchFamily="18" charset="0"/>
              </a:rPr>
              <a:t> общения педагогов и родителей.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-10940"/>
            <a:ext cx="2019371" cy="135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9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01" y="76200"/>
            <a:ext cx="8686800" cy="97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ject 2"/>
          <p:cNvSpPr/>
          <p:nvPr/>
        </p:nvSpPr>
        <p:spPr>
          <a:xfrm>
            <a:off x="1072983" y="1163745"/>
            <a:ext cx="568960" cy="569468"/>
          </a:xfrm>
          <a:custGeom>
            <a:avLst/>
            <a:gdLst/>
            <a:ahLst/>
            <a:cxnLst/>
            <a:rect l="l" t="t" r="r" b="b"/>
            <a:pathLst>
              <a:path w="711200" h="711835">
                <a:moveTo>
                  <a:pt x="463232" y="0"/>
                </a:moveTo>
                <a:lnTo>
                  <a:pt x="247650" y="0"/>
                </a:lnTo>
                <a:lnTo>
                  <a:pt x="228990" y="1847"/>
                </a:lnTo>
                <a:lnTo>
                  <a:pt x="180340" y="27940"/>
                </a:lnTo>
                <a:lnTo>
                  <a:pt x="27940" y="180340"/>
                </a:lnTo>
                <a:lnTo>
                  <a:pt x="1851" y="229096"/>
                </a:lnTo>
                <a:lnTo>
                  <a:pt x="0" y="247777"/>
                </a:lnTo>
                <a:lnTo>
                  <a:pt x="0" y="463677"/>
                </a:lnTo>
                <a:lnTo>
                  <a:pt x="16030" y="516469"/>
                </a:lnTo>
                <a:lnTo>
                  <a:pt x="180340" y="683387"/>
                </a:lnTo>
                <a:lnTo>
                  <a:pt x="228990" y="709479"/>
                </a:lnTo>
                <a:lnTo>
                  <a:pt x="247650" y="711327"/>
                </a:lnTo>
                <a:lnTo>
                  <a:pt x="463232" y="711327"/>
                </a:lnTo>
                <a:lnTo>
                  <a:pt x="516099" y="695307"/>
                </a:lnTo>
                <a:lnTo>
                  <a:pt x="683069" y="530987"/>
                </a:lnTo>
                <a:lnTo>
                  <a:pt x="709037" y="482338"/>
                </a:lnTo>
                <a:lnTo>
                  <a:pt x="710882" y="463677"/>
                </a:lnTo>
                <a:lnTo>
                  <a:pt x="710882" y="247777"/>
                </a:lnTo>
                <a:lnTo>
                  <a:pt x="694916" y="194877"/>
                </a:lnTo>
                <a:lnTo>
                  <a:pt x="530606" y="27940"/>
                </a:lnTo>
                <a:lnTo>
                  <a:pt x="481910" y="1847"/>
                </a:lnTo>
                <a:lnTo>
                  <a:pt x="4632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440"/>
          </a:p>
        </p:txBody>
      </p:sp>
      <p:sp>
        <p:nvSpPr>
          <p:cNvPr id="3" name="object 3"/>
          <p:cNvSpPr/>
          <p:nvPr/>
        </p:nvSpPr>
        <p:spPr>
          <a:xfrm>
            <a:off x="1044168" y="2432172"/>
            <a:ext cx="568960" cy="569468"/>
          </a:xfrm>
          <a:custGeom>
            <a:avLst/>
            <a:gdLst/>
            <a:ahLst/>
            <a:cxnLst/>
            <a:rect l="l" t="t" r="r" b="b"/>
            <a:pathLst>
              <a:path w="711200" h="711835">
                <a:moveTo>
                  <a:pt x="463232" y="0"/>
                </a:moveTo>
                <a:lnTo>
                  <a:pt x="247650" y="0"/>
                </a:lnTo>
                <a:lnTo>
                  <a:pt x="228990" y="1847"/>
                </a:lnTo>
                <a:lnTo>
                  <a:pt x="180340" y="27939"/>
                </a:lnTo>
                <a:lnTo>
                  <a:pt x="27940" y="180339"/>
                </a:lnTo>
                <a:lnTo>
                  <a:pt x="1851" y="228988"/>
                </a:lnTo>
                <a:lnTo>
                  <a:pt x="0" y="247650"/>
                </a:lnTo>
                <a:lnTo>
                  <a:pt x="0" y="463550"/>
                </a:lnTo>
                <a:lnTo>
                  <a:pt x="16030" y="516449"/>
                </a:lnTo>
                <a:lnTo>
                  <a:pt x="180340" y="683387"/>
                </a:lnTo>
                <a:lnTo>
                  <a:pt x="228990" y="709479"/>
                </a:lnTo>
                <a:lnTo>
                  <a:pt x="247650" y="711326"/>
                </a:lnTo>
                <a:lnTo>
                  <a:pt x="463232" y="711326"/>
                </a:lnTo>
                <a:lnTo>
                  <a:pt x="516099" y="695307"/>
                </a:lnTo>
                <a:lnTo>
                  <a:pt x="683069" y="530987"/>
                </a:lnTo>
                <a:lnTo>
                  <a:pt x="709037" y="482230"/>
                </a:lnTo>
                <a:lnTo>
                  <a:pt x="710882" y="463550"/>
                </a:lnTo>
                <a:lnTo>
                  <a:pt x="710882" y="247650"/>
                </a:lnTo>
                <a:lnTo>
                  <a:pt x="694916" y="194857"/>
                </a:lnTo>
                <a:lnTo>
                  <a:pt x="530606" y="27939"/>
                </a:lnTo>
                <a:lnTo>
                  <a:pt x="481910" y="1847"/>
                </a:lnTo>
                <a:lnTo>
                  <a:pt x="4632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440"/>
          </a:p>
        </p:txBody>
      </p:sp>
      <p:sp>
        <p:nvSpPr>
          <p:cNvPr id="4" name="object 4"/>
          <p:cNvSpPr/>
          <p:nvPr/>
        </p:nvSpPr>
        <p:spPr>
          <a:xfrm>
            <a:off x="962857" y="3768477"/>
            <a:ext cx="568960" cy="569468"/>
          </a:xfrm>
          <a:custGeom>
            <a:avLst/>
            <a:gdLst/>
            <a:ahLst/>
            <a:cxnLst/>
            <a:rect l="l" t="t" r="r" b="b"/>
            <a:pathLst>
              <a:path w="711200" h="711835">
                <a:moveTo>
                  <a:pt x="463232" y="0"/>
                </a:moveTo>
                <a:lnTo>
                  <a:pt x="247650" y="0"/>
                </a:lnTo>
                <a:lnTo>
                  <a:pt x="228990" y="1847"/>
                </a:lnTo>
                <a:lnTo>
                  <a:pt x="180340" y="27940"/>
                </a:lnTo>
                <a:lnTo>
                  <a:pt x="27940" y="180340"/>
                </a:lnTo>
                <a:lnTo>
                  <a:pt x="1851" y="228988"/>
                </a:lnTo>
                <a:lnTo>
                  <a:pt x="0" y="247650"/>
                </a:lnTo>
                <a:lnTo>
                  <a:pt x="0" y="463550"/>
                </a:lnTo>
                <a:lnTo>
                  <a:pt x="16030" y="516449"/>
                </a:lnTo>
                <a:lnTo>
                  <a:pt x="180340" y="683387"/>
                </a:lnTo>
                <a:lnTo>
                  <a:pt x="228990" y="709479"/>
                </a:lnTo>
                <a:lnTo>
                  <a:pt x="247650" y="711327"/>
                </a:lnTo>
                <a:lnTo>
                  <a:pt x="463232" y="711327"/>
                </a:lnTo>
                <a:lnTo>
                  <a:pt x="516099" y="695307"/>
                </a:lnTo>
                <a:lnTo>
                  <a:pt x="683069" y="530987"/>
                </a:lnTo>
                <a:lnTo>
                  <a:pt x="709037" y="482230"/>
                </a:lnTo>
                <a:lnTo>
                  <a:pt x="710882" y="463550"/>
                </a:lnTo>
                <a:lnTo>
                  <a:pt x="710882" y="247650"/>
                </a:lnTo>
                <a:lnTo>
                  <a:pt x="694916" y="194857"/>
                </a:lnTo>
                <a:lnTo>
                  <a:pt x="530606" y="27940"/>
                </a:lnTo>
                <a:lnTo>
                  <a:pt x="481910" y="1847"/>
                </a:lnTo>
                <a:lnTo>
                  <a:pt x="4632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440"/>
          </a:p>
        </p:txBody>
      </p:sp>
      <p:sp>
        <p:nvSpPr>
          <p:cNvPr id="5" name="object 5"/>
          <p:cNvSpPr/>
          <p:nvPr/>
        </p:nvSpPr>
        <p:spPr>
          <a:xfrm>
            <a:off x="1076114" y="4866078"/>
            <a:ext cx="568960" cy="569468"/>
          </a:xfrm>
          <a:custGeom>
            <a:avLst/>
            <a:gdLst/>
            <a:ahLst/>
            <a:cxnLst/>
            <a:rect l="l" t="t" r="r" b="b"/>
            <a:pathLst>
              <a:path w="711200" h="711835">
                <a:moveTo>
                  <a:pt x="463232" y="0"/>
                </a:moveTo>
                <a:lnTo>
                  <a:pt x="247650" y="0"/>
                </a:lnTo>
                <a:lnTo>
                  <a:pt x="228990" y="1847"/>
                </a:lnTo>
                <a:lnTo>
                  <a:pt x="180340" y="27940"/>
                </a:lnTo>
                <a:lnTo>
                  <a:pt x="27940" y="180340"/>
                </a:lnTo>
                <a:lnTo>
                  <a:pt x="1851" y="228971"/>
                </a:lnTo>
                <a:lnTo>
                  <a:pt x="0" y="247650"/>
                </a:lnTo>
                <a:lnTo>
                  <a:pt x="0" y="463550"/>
                </a:lnTo>
                <a:lnTo>
                  <a:pt x="16030" y="516449"/>
                </a:lnTo>
                <a:lnTo>
                  <a:pt x="180340" y="683387"/>
                </a:lnTo>
                <a:lnTo>
                  <a:pt x="228990" y="709461"/>
                </a:lnTo>
                <a:lnTo>
                  <a:pt x="247650" y="711327"/>
                </a:lnTo>
                <a:lnTo>
                  <a:pt x="463232" y="711327"/>
                </a:lnTo>
                <a:lnTo>
                  <a:pt x="516099" y="695307"/>
                </a:lnTo>
                <a:lnTo>
                  <a:pt x="683069" y="530987"/>
                </a:lnTo>
                <a:lnTo>
                  <a:pt x="709037" y="482230"/>
                </a:lnTo>
                <a:lnTo>
                  <a:pt x="710882" y="463550"/>
                </a:lnTo>
                <a:lnTo>
                  <a:pt x="710882" y="247650"/>
                </a:lnTo>
                <a:lnTo>
                  <a:pt x="694916" y="194804"/>
                </a:lnTo>
                <a:lnTo>
                  <a:pt x="530606" y="27940"/>
                </a:lnTo>
                <a:lnTo>
                  <a:pt x="481910" y="1847"/>
                </a:lnTo>
                <a:lnTo>
                  <a:pt x="4632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440"/>
          </a:p>
        </p:txBody>
      </p:sp>
      <p:sp>
        <p:nvSpPr>
          <p:cNvPr id="6" name="object 6"/>
          <p:cNvSpPr/>
          <p:nvPr/>
        </p:nvSpPr>
        <p:spPr>
          <a:xfrm>
            <a:off x="5281645" y="1117961"/>
            <a:ext cx="568960" cy="569468"/>
          </a:xfrm>
          <a:custGeom>
            <a:avLst/>
            <a:gdLst/>
            <a:ahLst/>
            <a:cxnLst/>
            <a:rect l="l" t="t" r="r" b="b"/>
            <a:pathLst>
              <a:path w="711200" h="711835">
                <a:moveTo>
                  <a:pt x="463168" y="0"/>
                </a:moveTo>
                <a:lnTo>
                  <a:pt x="247650" y="0"/>
                </a:lnTo>
                <a:lnTo>
                  <a:pt x="228971" y="1847"/>
                </a:lnTo>
                <a:lnTo>
                  <a:pt x="180340" y="27940"/>
                </a:lnTo>
                <a:lnTo>
                  <a:pt x="27940" y="180340"/>
                </a:lnTo>
                <a:lnTo>
                  <a:pt x="1847" y="229096"/>
                </a:lnTo>
                <a:lnTo>
                  <a:pt x="0" y="247777"/>
                </a:lnTo>
                <a:lnTo>
                  <a:pt x="0" y="463677"/>
                </a:lnTo>
                <a:lnTo>
                  <a:pt x="16019" y="516469"/>
                </a:lnTo>
                <a:lnTo>
                  <a:pt x="180340" y="683387"/>
                </a:lnTo>
                <a:lnTo>
                  <a:pt x="228971" y="709479"/>
                </a:lnTo>
                <a:lnTo>
                  <a:pt x="247650" y="711327"/>
                </a:lnTo>
                <a:lnTo>
                  <a:pt x="463168" y="711327"/>
                </a:lnTo>
                <a:lnTo>
                  <a:pt x="516068" y="695307"/>
                </a:lnTo>
                <a:lnTo>
                  <a:pt x="683006" y="530987"/>
                </a:lnTo>
                <a:lnTo>
                  <a:pt x="708973" y="482338"/>
                </a:lnTo>
                <a:lnTo>
                  <a:pt x="710818" y="463677"/>
                </a:lnTo>
                <a:lnTo>
                  <a:pt x="710818" y="247777"/>
                </a:lnTo>
                <a:lnTo>
                  <a:pt x="694852" y="194877"/>
                </a:lnTo>
                <a:lnTo>
                  <a:pt x="530606" y="27940"/>
                </a:lnTo>
                <a:lnTo>
                  <a:pt x="481849" y="1847"/>
                </a:lnTo>
                <a:lnTo>
                  <a:pt x="4631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440"/>
          </a:p>
        </p:txBody>
      </p:sp>
      <p:sp>
        <p:nvSpPr>
          <p:cNvPr id="7" name="object 7"/>
          <p:cNvSpPr/>
          <p:nvPr/>
        </p:nvSpPr>
        <p:spPr>
          <a:xfrm>
            <a:off x="5159967" y="2367604"/>
            <a:ext cx="568960" cy="569468"/>
          </a:xfrm>
          <a:custGeom>
            <a:avLst/>
            <a:gdLst/>
            <a:ahLst/>
            <a:cxnLst/>
            <a:rect l="l" t="t" r="r" b="b"/>
            <a:pathLst>
              <a:path w="711200" h="711835">
                <a:moveTo>
                  <a:pt x="463168" y="0"/>
                </a:moveTo>
                <a:lnTo>
                  <a:pt x="247650" y="0"/>
                </a:lnTo>
                <a:lnTo>
                  <a:pt x="228971" y="1847"/>
                </a:lnTo>
                <a:lnTo>
                  <a:pt x="180340" y="27939"/>
                </a:lnTo>
                <a:lnTo>
                  <a:pt x="27940" y="180339"/>
                </a:lnTo>
                <a:lnTo>
                  <a:pt x="1847" y="228988"/>
                </a:lnTo>
                <a:lnTo>
                  <a:pt x="0" y="247650"/>
                </a:lnTo>
                <a:lnTo>
                  <a:pt x="0" y="463550"/>
                </a:lnTo>
                <a:lnTo>
                  <a:pt x="16019" y="516449"/>
                </a:lnTo>
                <a:lnTo>
                  <a:pt x="180340" y="683387"/>
                </a:lnTo>
                <a:lnTo>
                  <a:pt x="228971" y="709479"/>
                </a:lnTo>
                <a:lnTo>
                  <a:pt x="247650" y="711326"/>
                </a:lnTo>
                <a:lnTo>
                  <a:pt x="463168" y="711326"/>
                </a:lnTo>
                <a:lnTo>
                  <a:pt x="516068" y="695307"/>
                </a:lnTo>
                <a:lnTo>
                  <a:pt x="683006" y="530987"/>
                </a:lnTo>
                <a:lnTo>
                  <a:pt x="708973" y="482230"/>
                </a:lnTo>
                <a:lnTo>
                  <a:pt x="710818" y="463550"/>
                </a:lnTo>
                <a:lnTo>
                  <a:pt x="710818" y="247650"/>
                </a:lnTo>
                <a:lnTo>
                  <a:pt x="694852" y="194857"/>
                </a:lnTo>
                <a:lnTo>
                  <a:pt x="530606" y="27939"/>
                </a:lnTo>
                <a:lnTo>
                  <a:pt x="481849" y="1847"/>
                </a:lnTo>
                <a:lnTo>
                  <a:pt x="4631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440"/>
          </a:p>
        </p:txBody>
      </p:sp>
      <p:sp>
        <p:nvSpPr>
          <p:cNvPr id="8" name="object 8"/>
          <p:cNvSpPr/>
          <p:nvPr/>
        </p:nvSpPr>
        <p:spPr>
          <a:xfrm>
            <a:off x="5152371" y="3658847"/>
            <a:ext cx="568960" cy="569468"/>
          </a:xfrm>
          <a:custGeom>
            <a:avLst/>
            <a:gdLst/>
            <a:ahLst/>
            <a:cxnLst/>
            <a:rect l="l" t="t" r="r" b="b"/>
            <a:pathLst>
              <a:path w="711200" h="711835">
                <a:moveTo>
                  <a:pt x="463168" y="0"/>
                </a:moveTo>
                <a:lnTo>
                  <a:pt x="247650" y="0"/>
                </a:lnTo>
                <a:lnTo>
                  <a:pt x="228971" y="1847"/>
                </a:lnTo>
                <a:lnTo>
                  <a:pt x="180340" y="27940"/>
                </a:lnTo>
                <a:lnTo>
                  <a:pt x="27940" y="180340"/>
                </a:lnTo>
                <a:lnTo>
                  <a:pt x="1847" y="228988"/>
                </a:lnTo>
                <a:lnTo>
                  <a:pt x="0" y="247650"/>
                </a:lnTo>
                <a:lnTo>
                  <a:pt x="0" y="463550"/>
                </a:lnTo>
                <a:lnTo>
                  <a:pt x="16019" y="516449"/>
                </a:lnTo>
                <a:lnTo>
                  <a:pt x="180340" y="683387"/>
                </a:lnTo>
                <a:lnTo>
                  <a:pt x="228971" y="709479"/>
                </a:lnTo>
                <a:lnTo>
                  <a:pt x="247650" y="711327"/>
                </a:lnTo>
                <a:lnTo>
                  <a:pt x="463168" y="711327"/>
                </a:lnTo>
                <a:lnTo>
                  <a:pt x="516068" y="695307"/>
                </a:lnTo>
                <a:lnTo>
                  <a:pt x="683006" y="530987"/>
                </a:lnTo>
                <a:lnTo>
                  <a:pt x="708973" y="482230"/>
                </a:lnTo>
                <a:lnTo>
                  <a:pt x="710818" y="463550"/>
                </a:lnTo>
                <a:lnTo>
                  <a:pt x="710818" y="247650"/>
                </a:lnTo>
                <a:lnTo>
                  <a:pt x="694852" y="194857"/>
                </a:lnTo>
                <a:lnTo>
                  <a:pt x="530606" y="27940"/>
                </a:lnTo>
                <a:lnTo>
                  <a:pt x="481849" y="1847"/>
                </a:lnTo>
                <a:lnTo>
                  <a:pt x="4631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440"/>
          </a:p>
        </p:txBody>
      </p:sp>
      <p:sp>
        <p:nvSpPr>
          <p:cNvPr id="9" name="object 9"/>
          <p:cNvSpPr/>
          <p:nvPr/>
        </p:nvSpPr>
        <p:spPr>
          <a:xfrm>
            <a:off x="5110825" y="4797943"/>
            <a:ext cx="568960" cy="569468"/>
          </a:xfrm>
          <a:custGeom>
            <a:avLst/>
            <a:gdLst/>
            <a:ahLst/>
            <a:cxnLst/>
            <a:rect l="l" t="t" r="r" b="b"/>
            <a:pathLst>
              <a:path w="711200" h="711835">
                <a:moveTo>
                  <a:pt x="463168" y="0"/>
                </a:moveTo>
                <a:lnTo>
                  <a:pt x="247650" y="0"/>
                </a:lnTo>
                <a:lnTo>
                  <a:pt x="228971" y="1847"/>
                </a:lnTo>
                <a:lnTo>
                  <a:pt x="180340" y="27940"/>
                </a:lnTo>
                <a:lnTo>
                  <a:pt x="27940" y="180340"/>
                </a:lnTo>
                <a:lnTo>
                  <a:pt x="1847" y="228971"/>
                </a:lnTo>
                <a:lnTo>
                  <a:pt x="0" y="247650"/>
                </a:lnTo>
                <a:lnTo>
                  <a:pt x="0" y="463550"/>
                </a:lnTo>
                <a:lnTo>
                  <a:pt x="16019" y="516449"/>
                </a:lnTo>
                <a:lnTo>
                  <a:pt x="180340" y="683387"/>
                </a:lnTo>
                <a:lnTo>
                  <a:pt x="228971" y="709461"/>
                </a:lnTo>
                <a:lnTo>
                  <a:pt x="247650" y="711327"/>
                </a:lnTo>
                <a:lnTo>
                  <a:pt x="463168" y="711327"/>
                </a:lnTo>
                <a:lnTo>
                  <a:pt x="516068" y="695307"/>
                </a:lnTo>
                <a:lnTo>
                  <a:pt x="683006" y="530987"/>
                </a:lnTo>
                <a:lnTo>
                  <a:pt x="708973" y="482230"/>
                </a:lnTo>
                <a:lnTo>
                  <a:pt x="710818" y="463550"/>
                </a:lnTo>
                <a:lnTo>
                  <a:pt x="710818" y="247650"/>
                </a:lnTo>
                <a:lnTo>
                  <a:pt x="694852" y="194804"/>
                </a:lnTo>
                <a:lnTo>
                  <a:pt x="530606" y="27940"/>
                </a:lnTo>
                <a:lnTo>
                  <a:pt x="481849" y="1847"/>
                </a:lnTo>
                <a:lnTo>
                  <a:pt x="4631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440"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698" y="1327230"/>
            <a:ext cx="388772" cy="38877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25479" y="2449169"/>
            <a:ext cx="406338" cy="40633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95305" y="1181365"/>
            <a:ext cx="379557" cy="44266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81645" y="2412742"/>
            <a:ext cx="400578" cy="40057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13035" y="4914925"/>
            <a:ext cx="405190" cy="40519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88701" y="3700096"/>
            <a:ext cx="453857" cy="45385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60545" y="4975515"/>
            <a:ext cx="389066" cy="389066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48041" y="3817876"/>
            <a:ext cx="425927" cy="425927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845357" y="1062989"/>
            <a:ext cx="2431189" cy="770980"/>
          </a:xfrm>
          <a:prstGeom prst="rect">
            <a:avLst/>
          </a:prstGeom>
          <a:solidFill>
            <a:srgbClr val="FFFFFF"/>
          </a:solidFill>
          <a:ln w="12700">
            <a:solidFill>
              <a:srgbClr val="4471C4"/>
            </a:solidFill>
          </a:ln>
        </p:spPr>
        <p:txBody>
          <a:bodyPr vert="horz" wrap="square" lIns="0" tIns="32004" rIns="0" bIns="0" rtlCol="0">
            <a:spAutoFit/>
          </a:bodyPr>
          <a:lstStyle/>
          <a:p>
            <a:pPr marL="168148" algn="ctr">
              <a:spcBef>
                <a:spcPts val="252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ВОПРОСЫ</a:t>
            </a:r>
            <a:r>
              <a:rPr lang="ru-RU" sz="1600" b="1" spc="-72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 </a:t>
            </a:r>
            <a:r>
              <a:rPr lang="ru-RU" sz="1600" b="1" spc="-8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ВОЗРАСТНОГО</a:t>
            </a:r>
            <a:r>
              <a:rPr lang="ru-RU" sz="1600" b="1" spc="-20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 </a:t>
            </a:r>
            <a:r>
              <a:rPr lang="ru-RU" sz="1600" b="1" spc="-8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РАЗВИТИЯ</a:t>
            </a:r>
            <a:endParaRPr lang="ru-RU" sz="1600" b="1" dirty="0">
              <a:solidFill>
                <a:srgbClr val="002060"/>
              </a:solidFill>
              <a:latin typeface="Mak" panose="020B0604020202020204" charset="0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845358" y="2084938"/>
            <a:ext cx="2515390" cy="1263936"/>
          </a:xfrm>
          <a:prstGeom prst="rect">
            <a:avLst/>
          </a:prstGeom>
          <a:solidFill>
            <a:srgbClr val="FFFFFF"/>
          </a:solidFill>
          <a:ln w="12700">
            <a:solidFill>
              <a:srgbClr val="4471C4"/>
            </a:solidFill>
          </a:ln>
        </p:spPr>
        <p:txBody>
          <a:bodyPr vert="horz" wrap="square" lIns="0" tIns="32512" rIns="0" bIns="0" rtlCol="0">
            <a:spAutoFit/>
          </a:bodyPr>
          <a:lstStyle/>
          <a:p>
            <a:pPr marL="177800" algn="ctr">
              <a:spcBef>
                <a:spcPts val="256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ВОПРОСЫ</a:t>
            </a:r>
            <a:r>
              <a:rPr lang="ru-RU" sz="1600" b="1" spc="-48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СОХРАНЕНИЯ</a:t>
            </a:r>
            <a:r>
              <a:rPr lang="ru-RU" sz="1600" b="1" spc="-8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 ЗДОРОВЬЯ</a:t>
            </a:r>
            <a:r>
              <a:rPr lang="ru-RU" sz="1600" b="1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 ДЕТЕЙ</a:t>
            </a:r>
            <a:r>
              <a:rPr lang="ru-RU" sz="1600" b="1" spc="-16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И</a:t>
            </a:r>
            <a:r>
              <a:rPr lang="ru-RU" sz="1600" b="1" spc="-28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ИХ</a:t>
            </a:r>
            <a:r>
              <a:rPr lang="ru-RU" sz="1600" b="1" spc="-20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 </a:t>
            </a:r>
            <a:r>
              <a:rPr lang="ru-RU" sz="1600" b="1" spc="-24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ФИЗИЧЕСКОГО</a:t>
            </a:r>
            <a:r>
              <a:rPr lang="ru-RU" sz="1600" b="1" spc="-44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 </a:t>
            </a:r>
            <a:r>
              <a:rPr lang="ru-RU" sz="1600" b="1" spc="-8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РАЗВИТИЯ</a:t>
            </a:r>
            <a:endParaRPr lang="ru-RU" sz="1600" b="1" dirty="0">
              <a:solidFill>
                <a:srgbClr val="002060"/>
              </a:solidFill>
              <a:latin typeface="Mak" panose="020B0604020202020204" charset="0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845358" y="3700096"/>
            <a:ext cx="2515389" cy="772006"/>
          </a:xfrm>
          <a:prstGeom prst="rect">
            <a:avLst/>
          </a:prstGeom>
          <a:solidFill>
            <a:srgbClr val="FFFFFF"/>
          </a:solidFill>
          <a:ln w="12700">
            <a:solidFill>
              <a:srgbClr val="4471C4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268224" algn="ctr">
              <a:spcBef>
                <a:spcPts val="26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ВОПРОСЫ</a:t>
            </a:r>
            <a:r>
              <a:rPr lang="ru-RU" sz="1600" b="1" spc="-40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 </a:t>
            </a:r>
            <a:r>
              <a:rPr lang="ru-RU" sz="1600" b="1" spc="-16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ОБРАЗОВАНИЯ ДЕТЕЙ</a:t>
            </a:r>
            <a:endParaRPr lang="ru-RU" sz="1600" b="1" dirty="0">
              <a:solidFill>
                <a:srgbClr val="002060"/>
              </a:solidFill>
              <a:latin typeface="Mak" panose="020B0604020202020204" charset="0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845358" y="4764553"/>
            <a:ext cx="2528527" cy="810991"/>
          </a:xfrm>
          <a:prstGeom prst="rect">
            <a:avLst/>
          </a:prstGeom>
          <a:solidFill>
            <a:srgbClr val="FFFFFF"/>
          </a:solidFill>
          <a:ln w="12700">
            <a:solidFill>
              <a:srgbClr val="4471C4"/>
            </a:solidFill>
          </a:ln>
        </p:spPr>
        <p:txBody>
          <a:bodyPr vert="horz" wrap="square" lIns="0" tIns="33528" rIns="0" bIns="0" rtlCol="0">
            <a:spAutoFit/>
          </a:bodyPr>
          <a:lstStyle/>
          <a:p>
            <a:pPr marL="324104" algn="ctr">
              <a:spcBef>
                <a:spcPts val="264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ВОПРОСЫ</a:t>
            </a:r>
            <a:r>
              <a:rPr lang="ru-RU" sz="1600" b="1" spc="-72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ВОСПИТАНИЯ</a:t>
            </a:r>
          </a:p>
          <a:p>
            <a:pPr marL="324104" algn="ctr">
              <a:spcBef>
                <a:spcPts val="264"/>
              </a:spcBef>
            </a:pPr>
            <a:r>
              <a:rPr lang="ru-RU" sz="1600" b="1" spc="-44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 </a:t>
            </a:r>
            <a:r>
              <a:rPr lang="ru-RU" sz="1600" b="1" spc="-16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ДЕТЕЙ</a:t>
            </a:r>
            <a:endParaRPr lang="ru-RU" sz="1600" b="1" dirty="0">
              <a:solidFill>
                <a:srgbClr val="002060"/>
              </a:solidFill>
              <a:latin typeface="Mak" panose="020B0604020202020204" charset="0"/>
              <a:cs typeface="Microsoft Sans Serif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157825" y="402595"/>
            <a:ext cx="9906000" cy="378565"/>
          </a:xfrm>
          <a:prstGeom prst="rect">
            <a:avLst/>
          </a:prstGeom>
        </p:spPr>
        <p:txBody>
          <a:bodyPr vert="horz" wrap="square" lIns="0" tIns="9144" rIns="0" bIns="0" rtlCol="0" anchor="ctr">
            <a:spAutoFit/>
          </a:bodyPr>
          <a:lstStyle/>
          <a:p>
            <a:pPr>
              <a:spcBef>
                <a:spcPts val="72"/>
              </a:spcBef>
            </a:pPr>
            <a:r>
              <a:rPr lang="ru-RU" sz="2400" b="1" dirty="0" smtClean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СОДЕРЖАНИЕ</a:t>
            </a:r>
            <a:r>
              <a:rPr lang="ru-RU" sz="2400" b="1" spc="-52" dirty="0" smtClean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  ПРОГРАММЫ </a:t>
            </a:r>
            <a:r>
              <a:rPr lang="ru-RU" sz="2400" b="1" dirty="0" smtClean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ПРОСВЕЩЕНИЯ</a:t>
            </a:r>
            <a:endParaRPr lang="ru-RU" sz="2400" b="1" dirty="0">
              <a:solidFill>
                <a:srgbClr val="002060"/>
              </a:solidFill>
              <a:latin typeface="Sylfaen" panose="010A0502050306030303" pitchFamily="18" charset="0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24622" y="997969"/>
            <a:ext cx="2956564" cy="809452"/>
          </a:xfrm>
          <a:prstGeom prst="rect">
            <a:avLst/>
          </a:prstGeom>
          <a:solidFill>
            <a:srgbClr val="FFFFFF"/>
          </a:solidFill>
          <a:ln w="12700">
            <a:solidFill>
              <a:srgbClr val="4471C4"/>
            </a:solidFill>
          </a:ln>
        </p:spPr>
        <p:txBody>
          <a:bodyPr vert="horz" wrap="square" lIns="0" tIns="32004" rIns="0" bIns="0" rtlCol="0">
            <a:spAutoFit/>
          </a:bodyPr>
          <a:lstStyle/>
          <a:p>
            <a:pPr marR="212344" algn="ctr">
              <a:spcBef>
                <a:spcPts val="252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МЕРЫ</a:t>
            </a:r>
            <a:r>
              <a:rPr lang="ru-RU" sz="1600" b="1" spc="-8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 </a:t>
            </a:r>
          </a:p>
          <a:p>
            <a:pPr marR="212344" algn="ctr">
              <a:spcBef>
                <a:spcPts val="252"/>
              </a:spcBef>
            </a:pPr>
            <a:r>
              <a:rPr lang="ru-RU" sz="1600" b="1" spc="-8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ГОСУДАРСТВЕННОЙ</a:t>
            </a:r>
            <a:r>
              <a:rPr lang="ru-RU" sz="1600" b="1" spc="-20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 ПОДДЕРЖКИ </a:t>
            </a:r>
            <a:r>
              <a:rPr lang="ru-RU" sz="1600" b="1" spc="-20" dirty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 </a:t>
            </a:r>
            <a:r>
              <a:rPr lang="ru-RU" sz="1600" b="1" spc="-16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СЕМЕЙ</a:t>
            </a:r>
            <a:endParaRPr lang="ru-RU" sz="1600" b="1" dirty="0">
              <a:solidFill>
                <a:srgbClr val="002060"/>
              </a:solidFill>
              <a:latin typeface="Mak" panose="020B0604020202020204" charset="0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029878" y="2188812"/>
            <a:ext cx="2951308" cy="1056187"/>
          </a:xfrm>
          <a:prstGeom prst="rect">
            <a:avLst/>
          </a:prstGeom>
          <a:solidFill>
            <a:srgbClr val="FFFFFF"/>
          </a:solidFill>
          <a:ln w="12700">
            <a:solidFill>
              <a:srgbClr val="4471C4"/>
            </a:solidFill>
          </a:ln>
        </p:spPr>
        <p:txBody>
          <a:bodyPr vert="horz" wrap="square" lIns="0" tIns="32512" rIns="0" bIns="0" rtlCol="0">
            <a:spAutoFit/>
          </a:bodyPr>
          <a:lstStyle/>
          <a:p>
            <a:pPr marL="138176" algn="ctr">
              <a:spcBef>
                <a:spcPts val="256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ВОПРОСЫ</a:t>
            </a:r>
            <a:r>
              <a:rPr lang="ru-RU" sz="1600" b="1" spc="-44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 </a:t>
            </a:r>
            <a:r>
              <a:rPr lang="ru-RU" sz="1600" b="1" spc="-8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СОЦИАЛИЗАЦИИ</a:t>
            </a:r>
            <a:r>
              <a:rPr lang="ru-RU" sz="1600" b="1" spc="-60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ДЕТЕЙ</a:t>
            </a:r>
            <a:r>
              <a:rPr lang="ru-RU" sz="1600" b="1" spc="-20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С</a:t>
            </a:r>
            <a:r>
              <a:rPr lang="ru-RU" sz="1600" b="1" spc="-16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 </a:t>
            </a:r>
            <a:r>
              <a:rPr lang="ru-RU" sz="1600" b="1" spc="-20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ОВЗ</a:t>
            </a:r>
          </a:p>
          <a:p>
            <a:pPr marL="138176" algn="ctr">
              <a:spcBef>
                <a:spcPts val="256"/>
              </a:spcBef>
            </a:pPr>
            <a:endParaRPr lang="ru-RU" sz="1600" b="1" dirty="0">
              <a:solidFill>
                <a:srgbClr val="002060"/>
              </a:solidFill>
              <a:latin typeface="Mak" panose="020B0604020202020204" charset="0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029877" y="3597043"/>
            <a:ext cx="2951309" cy="1056700"/>
          </a:xfrm>
          <a:prstGeom prst="rect">
            <a:avLst/>
          </a:prstGeom>
          <a:solidFill>
            <a:srgbClr val="FFFFFF"/>
          </a:solidFill>
          <a:ln w="12700">
            <a:solidFill>
              <a:srgbClr val="4471C4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algn="ctr">
              <a:spcBef>
                <a:spcPts val="26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ВОПРОСЫ</a:t>
            </a:r>
            <a:r>
              <a:rPr lang="ru-RU" sz="1600" b="1" spc="-60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ПО</a:t>
            </a:r>
            <a:r>
              <a:rPr lang="ru-RU" sz="1600" b="1" spc="-36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ВОСПИТАНИЮ</a:t>
            </a:r>
            <a:r>
              <a:rPr lang="ru-RU" sz="1600" b="1" spc="-24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ДЕТЕЙ</a:t>
            </a:r>
            <a:r>
              <a:rPr lang="ru-RU" sz="1600" b="1" spc="316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 </a:t>
            </a:r>
            <a:r>
              <a:rPr lang="ru-RU" sz="1600" b="1" spc="-40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В</a:t>
            </a:r>
            <a:r>
              <a:rPr lang="ru-RU" sz="1600" b="1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 </a:t>
            </a:r>
            <a:r>
              <a:rPr lang="ru-RU" sz="1600" b="1" spc="-8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ПРИЕМНЫХ</a:t>
            </a:r>
          </a:p>
          <a:p>
            <a:pPr algn="ctr">
              <a:spcBef>
                <a:spcPts val="260"/>
              </a:spcBef>
            </a:pPr>
            <a:r>
              <a:rPr lang="ru-RU" sz="1600" b="1" spc="-44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 </a:t>
            </a:r>
            <a:r>
              <a:rPr lang="ru-RU" sz="1600" b="1" spc="-8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СЕМЬЯХ</a:t>
            </a:r>
            <a:endParaRPr lang="ru-RU" sz="1600" b="1" dirty="0">
              <a:solidFill>
                <a:srgbClr val="002060"/>
              </a:solidFill>
              <a:latin typeface="Mak" panose="020B0604020202020204" charset="0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024623" y="4801310"/>
            <a:ext cx="2956564" cy="911019"/>
          </a:xfrm>
          <a:prstGeom prst="rect">
            <a:avLst/>
          </a:prstGeom>
          <a:solidFill>
            <a:srgbClr val="FFFFFF"/>
          </a:solidFill>
          <a:ln w="12700">
            <a:solidFill>
              <a:srgbClr val="4471C4"/>
            </a:solidFill>
          </a:ln>
        </p:spPr>
        <p:txBody>
          <a:bodyPr vert="horz" wrap="square" lIns="0" tIns="33528" rIns="0" bIns="0" rtlCol="0">
            <a:spAutoFit/>
          </a:bodyPr>
          <a:lstStyle/>
          <a:p>
            <a:pPr algn="ctr">
              <a:spcBef>
                <a:spcPts val="264"/>
              </a:spcBef>
            </a:pPr>
            <a:endParaRPr lang="ru-RU" sz="1050" b="1" spc="-8" dirty="0" smtClean="0">
              <a:solidFill>
                <a:srgbClr val="002060"/>
              </a:solidFill>
              <a:latin typeface="Mak" panose="020B0604020202020204" charset="0"/>
              <a:cs typeface="Microsoft Sans Serif"/>
            </a:endParaRPr>
          </a:p>
          <a:p>
            <a:pPr algn="ctr">
              <a:spcBef>
                <a:spcPts val="264"/>
              </a:spcBef>
            </a:pPr>
            <a:r>
              <a:rPr lang="ru-RU" sz="1600" b="1" spc="-8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ОРГАНИЗАЦИОННЫЕ</a:t>
            </a:r>
            <a:r>
              <a:rPr lang="ru-RU" sz="1600" b="1" spc="-84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 </a:t>
            </a:r>
            <a:r>
              <a:rPr lang="ru-RU" sz="1600" b="1" spc="-8" dirty="0" smtClean="0">
                <a:solidFill>
                  <a:srgbClr val="002060"/>
                </a:solidFill>
                <a:latin typeface="Mak" panose="020B0604020202020204" charset="0"/>
                <a:cs typeface="Microsoft Sans Serif"/>
              </a:rPr>
              <a:t>ВОПРОСЫ</a:t>
            </a:r>
          </a:p>
          <a:p>
            <a:pPr algn="ctr">
              <a:spcBef>
                <a:spcPts val="264"/>
              </a:spcBef>
            </a:pPr>
            <a:endParaRPr sz="900" dirty="0">
              <a:solidFill>
                <a:srgbClr val="7030A0"/>
              </a:solidFill>
              <a:latin typeface="Mak" panose="020B0604020202020204" charset="0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418071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753" y="177731"/>
            <a:ext cx="6761163" cy="72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209800" y="236593"/>
            <a:ext cx="6639950" cy="778413"/>
          </a:xfrm>
          <a:prstGeom prst="roundRect">
            <a:avLst/>
          </a:prstGeom>
          <a:noFill/>
          <a:ln>
            <a:solidFill>
              <a:srgbClr val="F7E6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4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1852" y="310429"/>
            <a:ext cx="7802880" cy="630739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256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ТЕКСТ ДОКУМЕНТА:</a:t>
            </a:r>
            <a:endParaRPr lang="ru-RU" sz="3200" b="1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916829"/>
            <a:ext cx="8860239" cy="348107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Clr>
                <a:srgbClr val="EB8515"/>
              </a:buClr>
              <a:buNone/>
            </a:pPr>
            <a:r>
              <a:rPr lang="ru-RU" sz="1400" b="1" dirty="0">
                <a:solidFill>
                  <a:srgbClr val="FF6600"/>
                </a:solidFill>
                <a:latin typeface="Mont"/>
              </a:rPr>
              <a:t>Раздел </a:t>
            </a:r>
            <a:r>
              <a:rPr lang="ru-RU" sz="1400" b="1" dirty="0" smtClean="0">
                <a:solidFill>
                  <a:srgbClr val="FF6600"/>
                </a:solidFill>
                <a:latin typeface="Mont"/>
              </a:rPr>
              <a:t>   1</a:t>
            </a:r>
            <a:r>
              <a:rPr lang="ru-RU" sz="1400" b="1" dirty="0">
                <a:solidFill>
                  <a:srgbClr val="FF6600"/>
                </a:solidFill>
                <a:latin typeface="Mont"/>
              </a:rPr>
              <a:t>.</a:t>
            </a:r>
            <a:r>
              <a:rPr lang="ru-RU" sz="1400" b="1" dirty="0">
                <a:solidFill>
                  <a:schemeClr val="tx2"/>
                </a:solidFill>
                <a:latin typeface="Mont"/>
              </a:rPr>
              <a:t> </a:t>
            </a:r>
            <a:r>
              <a:rPr lang="ru-RU" sz="1400" b="1" dirty="0" err="1">
                <a:solidFill>
                  <a:srgbClr val="002060"/>
                </a:solidFill>
                <a:latin typeface="Mont"/>
              </a:rPr>
              <a:t>Родительство</a:t>
            </a:r>
            <a:r>
              <a:rPr lang="ru-RU" sz="1400" b="1" dirty="0">
                <a:solidFill>
                  <a:srgbClr val="002060"/>
                </a:solidFill>
                <a:latin typeface="Mont"/>
              </a:rPr>
              <a:t> как особый период в жизни </a:t>
            </a:r>
            <a:r>
              <a:rPr lang="ru-RU" sz="1400" b="1" dirty="0">
                <a:solidFill>
                  <a:schemeClr val="tx2"/>
                </a:solidFill>
                <a:latin typeface="Mont"/>
                <a:hlinkClick r:id="rId3"/>
              </a:rPr>
              <a:t>Ознакомиться с текстом Раздела 1</a:t>
            </a:r>
            <a:endParaRPr lang="ru-RU" sz="1400" b="1" dirty="0">
              <a:solidFill>
                <a:schemeClr val="tx2"/>
              </a:solidFill>
              <a:latin typeface="Mont"/>
            </a:endParaRPr>
          </a:p>
          <a:p>
            <a:pPr marL="0" indent="0" algn="just">
              <a:lnSpc>
                <a:spcPct val="150000"/>
              </a:lnSpc>
              <a:buClr>
                <a:srgbClr val="EB8515"/>
              </a:buClr>
              <a:buNone/>
            </a:pPr>
            <a:r>
              <a:rPr lang="ru-RU" sz="1400" b="1" dirty="0">
                <a:solidFill>
                  <a:srgbClr val="FF6600"/>
                </a:solidFill>
                <a:latin typeface="Mont"/>
              </a:rPr>
              <a:t>Раздел 2.</a:t>
            </a:r>
            <a:r>
              <a:rPr lang="ru-RU" sz="1400" b="1" dirty="0">
                <a:solidFill>
                  <a:schemeClr val="tx2"/>
                </a:solidFill>
                <a:latin typeface="Mont"/>
              </a:rPr>
              <a:t> </a:t>
            </a:r>
            <a:r>
              <a:rPr lang="ru-RU" sz="1400" b="1" dirty="0">
                <a:solidFill>
                  <a:srgbClr val="002060"/>
                </a:solidFill>
                <a:latin typeface="Mont"/>
              </a:rPr>
              <a:t>Особенности, формы и методы просвещения родителей (законных представителей) в дошкольной образовательной организации       </a:t>
            </a:r>
            <a:r>
              <a:rPr lang="ru-RU" sz="1400" b="1" dirty="0">
                <a:solidFill>
                  <a:schemeClr val="tx2"/>
                </a:solidFill>
                <a:latin typeface="Mont"/>
                <a:hlinkClick r:id="rId4"/>
              </a:rPr>
              <a:t>Ознакомиться с текстом Раздела 2</a:t>
            </a:r>
            <a:endParaRPr lang="ru-RU" sz="1400" b="1" dirty="0">
              <a:solidFill>
                <a:schemeClr val="tx2"/>
              </a:solidFill>
              <a:latin typeface="Mont"/>
            </a:endParaRPr>
          </a:p>
          <a:p>
            <a:pPr marL="0" indent="0" algn="just">
              <a:lnSpc>
                <a:spcPct val="150000"/>
              </a:lnSpc>
              <a:buClr>
                <a:srgbClr val="EB8515"/>
              </a:buClr>
              <a:buNone/>
            </a:pPr>
            <a:r>
              <a:rPr lang="ru-RU" sz="1400" b="1" dirty="0">
                <a:solidFill>
                  <a:srgbClr val="FF6600"/>
                </a:solidFill>
                <a:latin typeface="Mont"/>
              </a:rPr>
              <a:t>Раздел 3.</a:t>
            </a:r>
            <a:r>
              <a:rPr lang="ru-RU" sz="1400" b="1" dirty="0">
                <a:solidFill>
                  <a:schemeClr val="tx2"/>
                </a:solidFill>
                <a:latin typeface="Mont"/>
              </a:rPr>
              <a:t> </a:t>
            </a:r>
            <a:r>
              <a:rPr lang="ru-RU" sz="1400" b="1" dirty="0">
                <a:solidFill>
                  <a:srgbClr val="002060"/>
                </a:solidFill>
                <a:latin typeface="Mont"/>
              </a:rPr>
              <a:t>Просвещение родителей (законных представителей) по вопросам здоровья, воспитания и развития детей младенческого, раннего и дошкольного возрастов     </a:t>
            </a:r>
            <a:r>
              <a:rPr lang="ru-RU" sz="1400" b="1" dirty="0">
                <a:solidFill>
                  <a:schemeClr val="tx2"/>
                </a:solidFill>
                <a:latin typeface="Mont"/>
                <a:hlinkClick r:id="rId5"/>
              </a:rPr>
              <a:t>Ознакомиться с текстом Раздела 3</a:t>
            </a:r>
            <a:endParaRPr lang="ru-RU" sz="1400" b="1" dirty="0">
              <a:solidFill>
                <a:schemeClr val="tx2"/>
              </a:solidFill>
              <a:latin typeface="Mont"/>
            </a:endParaRPr>
          </a:p>
          <a:p>
            <a:pPr marL="0" indent="0" algn="just">
              <a:lnSpc>
                <a:spcPct val="150000"/>
              </a:lnSpc>
              <a:buClr>
                <a:srgbClr val="EB8515"/>
              </a:buClr>
              <a:buNone/>
            </a:pPr>
            <a:r>
              <a:rPr lang="ru-RU" sz="1400" b="1" dirty="0">
                <a:solidFill>
                  <a:srgbClr val="FF6600"/>
                </a:solidFill>
                <a:latin typeface="Mont"/>
              </a:rPr>
              <a:t>Раздел 4.</a:t>
            </a:r>
            <a:r>
              <a:rPr lang="ru-RU" sz="1400" b="1" dirty="0">
                <a:solidFill>
                  <a:schemeClr val="tx2"/>
                </a:solidFill>
                <a:latin typeface="Mont"/>
              </a:rPr>
              <a:t> </a:t>
            </a:r>
            <a:r>
              <a:rPr lang="ru-RU" sz="1400" b="1" dirty="0">
                <a:solidFill>
                  <a:srgbClr val="002060"/>
                </a:solidFill>
                <a:latin typeface="Mont"/>
              </a:rPr>
              <a:t>Поддержка и просвещение родителей (законных представителей), воспитывающих ребенка с ограниченными возможностями здоровья, в том числе детей-инвалидов     </a:t>
            </a:r>
            <a:r>
              <a:rPr lang="ru-RU" sz="1400" b="1" dirty="0">
                <a:solidFill>
                  <a:schemeClr val="tx2"/>
                </a:solidFill>
                <a:latin typeface="Mont"/>
                <a:hlinkClick r:id="rId6"/>
              </a:rPr>
              <a:t>Ознакомиться с текстом Раздела 4</a:t>
            </a:r>
            <a:endParaRPr lang="ru-RU" sz="1400" b="1" dirty="0">
              <a:solidFill>
                <a:schemeClr val="tx2"/>
              </a:solidFill>
              <a:latin typeface="Mont"/>
            </a:endParaRPr>
          </a:p>
          <a:p>
            <a:pPr marL="0" indent="0" algn="just">
              <a:lnSpc>
                <a:spcPct val="150000"/>
              </a:lnSpc>
              <a:buClr>
                <a:srgbClr val="EB8515"/>
              </a:buClr>
              <a:buNone/>
            </a:pPr>
            <a:r>
              <a:rPr lang="ru-RU" sz="1400" b="1" dirty="0">
                <a:solidFill>
                  <a:srgbClr val="FF6600"/>
                </a:solidFill>
                <a:latin typeface="Mont"/>
              </a:rPr>
              <a:t>Раздел 5.</a:t>
            </a:r>
            <a:r>
              <a:rPr lang="ru-RU" sz="1400" b="1" dirty="0">
                <a:solidFill>
                  <a:schemeClr val="tx2"/>
                </a:solidFill>
                <a:latin typeface="Mont"/>
              </a:rPr>
              <a:t> </a:t>
            </a:r>
            <a:r>
              <a:rPr lang="ru-RU" sz="1400" b="1" dirty="0">
                <a:solidFill>
                  <a:srgbClr val="002060"/>
                </a:solidFill>
                <a:latin typeface="Mont"/>
              </a:rPr>
              <a:t>Права родителей (законных представителей) и государственная поддержка семей с детьми дошкольного возраста  </a:t>
            </a:r>
            <a:r>
              <a:rPr lang="ru-RU" sz="1400" b="1" dirty="0">
                <a:solidFill>
                  <a:schemeClr val="tx2"/>
                </a:solidFill>
                <a:latin typeface="Mont"/>
                <a:hlinkClick r:id="rId7"/>
              </a:rPr>
              <a:t>Ознакомиться с текстом Раздела 5</a:t>
            </a:r>
            <a:endParaRPr lang="ru-RU" sz="1400" b="1" dirty="0">
              <a:solidFill>
                <a:schemeClr val="tx2"/>
              </a:solidFill>
              <a:latin typeface="Mont"/>
            </a:endParaRPr>
          </a:p>
          <a:p>
            <a:pPr marL="0" indent="0" algn="just">
              <a:lnSpc>
                <a:spcPct val="150000"/>
              </a:lnSpc>
              <a:buClr>
                <a:srgbClr val="EB8515"/>
              </a:buClr>
              <a:buNone/>
            </a:pPr>
            <a:r>
              <a:rPr lang="ru-RU" sz="1400" b="1" dirty="0">
                <a:solidFill>
                  <a:srgbClr val="FF6600"/>
                </a:solidFill>
                <a:latin typeface="Mont"/>
              </a:rPr>
              <a:t>Раздел 6.</a:t>
            </a:r>
            <a:r>
              <a:rPr lang="ru-RU" sz="1400" b="1" dirty="0">
                <a:solidFill>
                  <a:schemeClr val="tx2"/>
                </a:solidFill>
                <a:latin typeface="Mont"/>
              </a:rPr>
              <a:t> </a:t>
            </a:r>
            <a:r>
              <a:rPr lang="ru-RU" sz="1400" b="1" dirty="0">
                <a:solidFill>
                  <a:srgbClr val="002060"/>
                </a:solidFill>
                <a:latin typeface="Mont"/>
              </a:rPr>
              <a:t>Часто встречающиеся вопросы родителей (законных представителей) детей дошкольного возраста и типичные проблемные ситуации («вы спрашивали – мы отвечаем!»)  </a:t>
            </a:r>
            <a:r>
              <a:rPr lang="ru-RU" sz="1400" b="1" dirty="0">
                <a:solidFill>
                  <a:schemeClr val="tx2"/>
                </a:solidFill>
                <a:latin typeface="Mont"/>
                <a:hlinkClick r:id="rId8"/>
              </a:rPr>
              <a:t>Ознакомиться с текстом Раздела 6</a:t>
            </a:r>
            <a:endParaRPr lang="ru-RU" sz="1400" b="1" dirty="0">
              <a:solidFill>
                <a:schemeClr val="tx2"/>
              </a:solidFill>
              <a:latin typeface="Mont"/>
            </a:endParaRPr>
          </a:p>
          <a:p>
            <a:pPr marL="0" indent="0" algn="just">
              <a:lnSpc>
                <a:spcPct val="150000"/>
              </a:lnSpc>
              <a:buClr>
                <a:srgbClr val="EB8515"/>
              </a:buClr>
              <a:buNone/>
            </a:pPr>
            <a:r>
              <a:rPr lang="ru-RU" sz="1400" b="1" dirty="0">
                <a:solidFill>
                  <a:srgbClr val="FF6600"/>
                </a:solidFill>
                <a:latin typeface="Mont"/>
              </a:rPr>
              <a:t>Раздел 7.</a:t>
            </a:r>
            <a:r>
              <a:rPr lang="ru-RU" sz="1400" b="1" dirty="0">
                <a:solidFill>
                  <a:srgbClr val="002060"/>
                </a:solidFill>
                <a:latin typeface="Mont"/>
              </a:rPr>
              <a:t> Пространство родительских инициатив </a:t>
            </a:r>
            <a:r>
              <a:rPr lang="ru-RU" sz="1400" b="1" dirty="0">
                <a:solidFill>
                  <a:schemeClr val="tx2"/>
                </a:solidFill>
                <a:latin typeface="Mont"/>
                <a:hlinkClick r:id="rId9"/>
              </a:rPr>
              <a:t>Ознакомиться с текстом Раздела 7</a:t>
            </a:r>
            <a:endParaRPr lang="ru-RU" sz="1400" b="1" dirty="0">
              <a:solidFill>
                <a:schemeClr val="tx2"/>
              </a:solidFill>
              <a:latin typeface="Mont"/>
            </a:endParaRPr>
          </a:p>
          <a:p>
            <a:pPr marL="0" indent="0" algn="just">
              <a:lnSpc>
                <a:spcPct val="150000"/>
              </a:lnSpc>
              <a:buClr>
                <a:srgbClr val="EB8515"/>
              </a:buClr>
              <a:buNone/>
            </a:pPr>
            <a:r>
              <a:rPr lang="ru-RU" sz="1400" b="1" dirty="0">
                <a:solidFill>
                  <a:srgbClr val="FF6600"/>
                </a:solidFill>
                <a:latin typeface="Mont"/>
              </a:rPr>
              <a:t>Раздел 8.</a:t>
            </a:r>
            <a:r>
              <a:rPr lang="ru-RU" sz="1400" b="1" dirty="0">
                <a:solidFill>
                  <a:schemeClr val="tx2"/>
                </a:solidFill>
                <a:latin typeface="Mont"/>
              </a:rPr>
              <a:t> </a:t>
            </a:r>
            <a:r>
              <a:rPr lang="ru-RU" sz="1400" b="1" dirty="0">
                <a:solidFill>
                  <a:srgbClr val="002060"/>
                </a:solidFill>
                <a:latin typeface="Mont"/>
              </a:rPr>
              <a:t>Рекомендованный контент («специалисты рекомендуют!») </a:t>
            </a:r>
            <a:r>
              <a:rPr lang="ru-RU" sz="1400" b="1" dirty="0">
                <a:solidFill>
                  <a:srgbClr val="0070C0"/>
                </a:solidFill>
                <a:latin typeface="Mont"/>
                <a:hlinkClick r:id="rId10"/>
              </a:rPr>
              <a:t>Ознакомиться с текстом Раздела 8</a:t>
            </a:r>
            <a:endParaRPr lang="ru-RU" sz="1400" b="1" dirty="0">
              <a:solidFill>
                <a:srgbClr val="0070C0"/>
              </a:solidFill>
              <a:latin typeface="Mont"/>
            </a:endParaRPr>
          </a:p>
          <a:p>
            <a:pPr marL="0" indent="0" algn="just">
              <a:lnSpc>
                <a:spcPct val="150000"/>
              </a:lnSpc>
              <a:buClr>
                <a:srgbClr val="EB8515"/>
              </a:buClr>
              <a:buNone/>
            </a:pPr>
            <a:endParaRPr lang="ru-RU" sz="1600" b="1" dirty="0">
              <a:solidFill>
                <a:schemeClr val="tx2"/>
              </a:solidFill>
              <a:latin typeface="Mon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1774" y="67795"/>
            <a:ext cx="1412014" cy="94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7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8737796"/>
              </p:ext>
            </p:extLst>
          </p:nvPr>
        </p:nvGraphicFramePr>
        <p:xfrm>
          <a:off x="228600" y="457200"/>
          <a:ext cx="9525000" cy="583640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1317735716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2713347128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672152350"/>
                    </a:ext>
                  </a:extLst>
                </a:gridCol>
              </a:tblGrid>
              <a:tr h="778074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 smtClean="0">
                          <a:solidFill>
                            <a:srgbClr val="002060"/>
                          </a:solidFill>
                          <a:effectLst/>
                          <a:latin typeface="Sylfaen" panose="010A0502050306030303" pitchFamily="18" charset="0"/>
                        </a:rPr>
                        <a:t>РАЗДЕЛ 1. РОДИТЕЛЬСТВО КАК ОСОБЫЙ ФЕНОМЕН В ЖИЗНИ ЧЕЛОВЕКА</a:t>
                      </a:r>
                      <a:endParaRPr lang="ru-RU" sz="3600" b="1" dirty="0">
                        <a:solidFill>
                          <a:srgbClr val="002060"/>
                        </a:solidFill>
                        <a:effectLst/>
                        <a:latin typeface="Sylfaen" panose="010A0502050306030303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8576202"/>
                  </a:ext>
                </a:extLst>
              </a:tr>
              <a:tr h="224847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Sylfaen" panose="010A0502050306030303" pitchFamily="18" charset="0"/>
                        </a:rPr>
                        <a:t> 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Sylfaen" panose="010A0502050306030303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Sylfaen" panose="010A0502050306030303" pitchFamily="18" charset="0"/>
                        </a:rPr>
                        <a:t>1.1. </a:t>
                      </a: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Sylfaen" panose="010A0502050306030303" pitchFamily="18" charset="0"/>
                        </a:rPr>
                        <a:t>Родительская компетентность и ответственное </a:t>
                      </a:r>
                      <a:r>
                        <a:rPr lang="ru-RU" sz="2000" b="1" dirty="0" err="1" smtClean="0">
                          <a:solidFill>
                            <a:srgbClr val="002060"/>
                          </a:solidFill>
                          <a:effectLst/>
                          <a:latin typeface="Sylfaen" panose="010A0502050306030303" pitchFamily="18" charset="0"/>
                        </a:rPr>
                        <a:t>родительство</a:t>
                      </a:r>
                      <a:endParaRPr lang="ru-RU" sz="2800" b="1" dirty="0">
                        <a:solidFill>
                          <a:srgbClr val="002060"/>
                        </a:solidFill>
                        <a:effectLst/>
                        <a:latin typeface="Sylfaen" panose="010A0502050306030303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Sylfaen" panose="010A0502050306030303" pitchFamily="18" charset="0"/>
                        </a:rPr>
                        <a:t>«роль отца в воспитании ребенка», «мамины заботы», «что родитель хочет знать о дошкольнике, но стесняется спросить», «секреты воспитания мальчиков и девочек», «этот загадочный ранний возраст»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Sylfaen" panose="010A0502050306030303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ru-RU" sz="2400" b="1" kern="1200" dirty="0" smtClean="0">
                          <a:solidFill>
                            <a:srgbClr val="002060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тематические встречи для родителей, </a:t>
                      </a:r>
                    </a:p>
                    <a:p>
                      <a:pPr algn="l"/>
                      <a:r>
                        <a:rPr lang="ru-RU" sz="2400" b="1" kern="1200" dirty="0" smtClean="0">
                          <a:solidFill>
                            <a:srgbClr val="002060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родительские дискуссии,</a:t>
                      </a:r>
                    </a:p>
                    <a:p>
                      <a:pPr algn="l"/>
                      <a:r>
                        <a:rPr lang="ru-RU" sz="2400" b="1" kern="1200" dirty="0" smtClean="0">
                          <a:solidFill>
                            <a:srgbClr val="002060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заседаниях семейных клубов,</a:t>
                      </a:r>
                    </a:p>
                    <a:p>
                      <a:pPr algn="l"/>
                      <a:r>
                        <a:rPr lang="ru-RU" sz="2400" b="1" kern="1200" dirty="0" smtClean="0">
                          <a:solidFill>
                            <a:srgbClr val="002060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семинары.</a:t>
                      </a:r>
                      <a:endParaRPr lang="ru-RU" sz="5400" b="1" dirty="0">
                        <a:solidFill>
                          <a:srgbClr val="002060"/>
                        </a:solidFill>
                        <a:latin typeface="Sylfaen" panose="010A050205030603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513701"/>
                  </a:ext>
                </a:extLst>
              </a:tr>
              <a:tr h="26884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Sylfaen" panose="010A0502050306030303" pitchFamily="18" charset="0"/>
                        </a:rPr>
                        <a:t>«учимся договариваться с ребенком», «пять секретов самой замечательной прогулки с ребенком», «как незаметно победить капризы ребенка».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Sylfaen" panose="010A0502050306030303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86091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894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9242723"/>
              </p:ext>
            </p:extLst>
          </p:nvPr>
        </p:nvGraphicFramePr>
        <p:xfrm>
          <a:off x="219856" y="228601"/>
          <a:ext cx="9525000" cy="632459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276600">
                  <a:extLst>
                    <a:ext uri="{9D8B030D-6E8A-4147-A177-3AD203B41FA5}">
                      <a16:colId xmlns:a16="http://schemas.microsoft.com/office/drawing/2014/main" val="1317735716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2713347128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672152350"/>
                    </a:ext>
                  </a:extLst>
                </a:gridCol>
              </a:tblGrid>
              <a:tr h="881521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Sylfaen" panose="010A0502050306030303" pitchFamily="18" charset="0"/>
                        </a:rPr>
                        <a:t>РАЗДЕЛ 6. ЧАСТО ВСТРЕЧАЮЩИЕСЯ ВОПРОСЫ РОДИТЕЛЕЙ (ЗАКОННЫХ ПРЕДСТАВИТЕЛЕЙ) ДЕТЕЙ ДОШКОЛЬНОГО ВОЗРАСТА И ТИПИЧНЫЕ ПРОБЛЕМНЫЕ СИТУАЦИИ («ВЫ СПРАШИВАЛИ – МЫ ОТВЕЧАЕМ!»)</a:t>
                      </a:r>
                      <a:endParaRPr lang="ru-RU" sz="2800" b="1" dirty="0">
                        <a:solidFill>
                          <a:srgbClr val="002060"/>
                        </a:solidFill>
                        <a:effectLst/>
                        <a:latin typeface="Sylfaen" panose="010A0502050306030303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8576202"/>
                  </a:ext>
                </a:extLst>
              </a:tr>
              <a:tr h="2995809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Sylfaen" panose="010A0502050306030303" pitchFamily="18" charset="0"/>
                        </a:rPr>
                        <a:t>6.1.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Sylfaen" panose="010A0502050306030303" pitchFamily="18" charset="0"/>
                        </a:rPr>
                        <a:t>Отношения братьев и сестер в семье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Sylfaen" panose="010A0502050306030303" pitchFamily="18" charset="0"/>
                        </a:rPr>
                        <a:t>6.2. Дедушки и бабушки в жизни ребенка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Sylfaen" panose="010A0502050306030303" pitchFamily="18" charset="0"/>
                        </a:rPr>
                        <a:t>6.3. Поощрения и наказания в семье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Sylfaen" panose="010A0502050306030303" pitchFamily="18" charset="0"/>
                        </a:rPr>
                        <a:t>6.4. Развод в семь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Sylfaen" panose="010A0502050306030303" pitchFamily="18" charset="0"/>
                        </a:rPr>
                        <a:t>6.5. Тревожность и страхи дошкольника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Sylfaen" panose="010A0502050306030303" pitchFamily="18" charset="0"/>
                        </a:rPr>
                        <a:t>6.6. Болезни и смерть близких людей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Sylfaen" panose="010A0502050306030303" pitchFamily="18" charset="0"/>
                        </a:rPr>
                        <a:t>6.7. Воспитание ребенка в неполной семье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Sylfaen" panose="010A0502050306030303" pitchFamily="18" charset="0"/>
                        </a:rPr>
                        <a:t>6.8. Поддержка родительского авторитета</a:t>
                      </a:r>
                      <a:endParaRPr lang="ru-RU" sz="1600" b="1" dirty="0" smtClean="0">
                        <a:solidFill>
                          <a:srgbClr val="00206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solidFill>
                            <a:srgbClr val="002060"/>
                          </a:solidFill>
                          <a:latin typeface="Sylfaen" panose="010A0502050306030303" pitchFamily="18" charset="0"/>
                        </a:rPr>
                        <a:t>«взаимодействие братьев и сестер внутри семейных отношений», «конфликты между братом и сестрой: что делать родителям и как себя вести», «понимаем ли мы друг друга?», «отношения между братьями и сестрами», «взаимоотношения между братьями и сестрами (</a:t>
                      </a:r>
                      <a:r>
                        <a:rPr lang="ru-RU" sz="2000" b="0" dirty="0" err="1" smtClean="0">
                          <a:solidFill>
                            <a:srgbClr val="002060"/>
                          </a:solidFill>
                          <a:latin typeface="Sylfaen" panose="010A0502050306030303" pitchFamily="18" charset="0"/>
                        </a:rPr>
                        <a:t>сиблингами</a:t>
                      </a:r>
                      <a:r>
                        <a:rPr lang="ru-RU" sz="2000" b="0" dirty="0" smtClean="0">
                          <a:solidFill>
                            <a:srgbClr val="002060"/>
                          </a:solidFill>
                          <a:latin typeface="Sylfaen" panose="010A0502050306030303" pitchFamily="18" charset="0"/>
                        </a:rPr>
                        <a:t>) в семье», «как подружить два разных мира»;</a:t>
                      </a:r>
                      <a:endParaRPr lang="ru-RU" sz="2000" b="0" dirty="0">
                        <a:solidFill>
                          <a:srgbClr val="002060"/>
                        </a:solidFill>
                        <a:latin typeface="Sylfaen" panose="010A0502050306030303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ru-RU" sz="2400" b="1" kern="1200" dirty="0" smtClean="0">
                          <a:solidFill>
                            <a:srgbClr val="002060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семинар с элементами тренинга:</a:t>
                      </a:r>
                    </a:p>
                    <a:p>
                      <a:pPr algn="l"/>
                      <a:r>
                        <a:rPr lang="ru-RU" sz="2400" b="1" kern="1200" dirty="0" smtClean="0">
                          <a:solidFill>
                            <a:srgbClr val="002060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дискуссии:</a:t>
                      </a:r>
                    </a:p>
                    <a:p>
                      <a:pPr algn="l"/>
                      <a:r>
                        <a:rPr lang="ru-RU" sz="2400" b="1" kern="1200" dirty="0" smtClean="0">
                          <a:solidFill>
                            <a:srgbClr val="002060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тематические консультации:</a:t>
                      </a:r>
                    </a:p>
                    <a:p>
                      <a:pPr algn="l"/>
                      <a:r>
                        <a:rPr lang="ru-RU" sz="2400" b="1" kern="1200" dirty="0" smtClean="0">
                          <a:solidFill>
                            <a:srgbClr val="002060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анкетирование:</a:t>
                      </a:r>
                    </a:p>
                    <a:p>
                      <a:pPr algn="l"/>
                      <a:r>
                        <a:rPr lang="ru-RU" sz="2400" b="1" kern="1200" dirty="0" smtClean="0">
                          <a:solidFill>
                            <a:srgbClr val="002060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создание </a:t>
                      </a:r>
                      <a:r>
                        <a:rPr lang="ru-RU" sz="2400" b="1" kern="1200" dirty="0" err="1" smtClean="0">
                          <a:solidFill>
                            <a:srgbClr val="002060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фотоисторий</a:t>
                      </a:r>
                      <a:r>
                        <a:rPr lang="ru-RU" sz="2400" b="1" kern="1200" dirty="0" smtClean="0">
                          <a:solidFill>
                            <a:srgbClr val="002060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 на основе цифровых повествований</a:t>
                      </a:r>
                    </a:p>
                    <a:p>
                      <a:pPr algn="l"/>
                      <a:endParaRPr lang="ru-RU" sz="2400" b="1" kern="1200" dirty="0" smtClean="0">
                        <a:solidFill>
                          <a:srgbClr val="002060"/>
                        </a:solidFill>
                        <a:effectLst/>
                        <a:latin typeface="Sylfaen" panose="010A0502050306030303" pitchFamily="18" charset="0"/>
                        <a:ea typeface="+mn-ea"/>
                        <a:cs typeface="+mn-cs"/>
                      </a:endParaRPr>
                    </a:p>
                    <a:p>
                      <a:pPr algn="l"/>
                      <a:endParaRPr lang="ru-RU" sz="2400" b="1" kern="1200" dirty="0" smtClean="0">
                        <a:solidFill>
                          <a:srgbClr val="002060"/>
                        </a:solidFill>
                        <a:effectLst/>
                        <a:latin typeface="Sylfaen" panose="010A0502050306030303" pitchFamily="18" charset="0"/>
                        <a:ea typeface="+mn-ea"/>
                        <a:cs typeface="+mn-cs"/>
                      </a:endParaRPr>
                    </a:p>
                    <a:p>
                      <a:pPr algn="l"/>
                      <a:endParaRPr lang="ru-RU" sz="2400" b="1" kern="1200" dirty="0" smtClean="0">
                        <a:solidFill>
                          <a:srgbClr val="002060"/>
                        </a:solidFill>
                        <a:effectLst/>
                        <a:latin typeface="Sylfaen" panose="010A0502050306030303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513701"/>
                  </a:ext>
                </a:extLst>
              </a:tr>
              <a:tr h="16983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0" dirty="0">
                        <a:solidFill>
                          <a:srgbClr val="002060"/>
                        </a:solidFill>
                        <a:latin typeface="Sylfaen" panose="010A0502050306030303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86091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603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1021243"/>
              </p:ext>
            </p:extLst>
          </p:nvPr>
        </p:nvGraphicFramePr>
        <p:xfrm>
          <a:off x="152400" y="76200"/>
          <a:ext cx="9296401" cy="6710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13053">
                  <a:extLst>
                    <a:ext uri="{9D8B030D-6E8A-4147-A177-3AD203B41FA5}">
                      <a16:colId xmlns:a16="http://schemas.microsoft.com/office/drawing/2014/main" val="1317735716"/>
                    </a:ext>
                  </a:extLst>
                </a:gridCol>
                <a:gridCol w="2197945">
                  <a:extLst>
                    <a:ext uri="{9D8B030D-6E8A-4147-A177-3AD203B41FA5}">
                      <a16:colId xmlns:a16="http://schemas.microsoft.com/office/drawing/2014/main" val="2713347128"/>
                    </a:ext>
                  </a:extLst>
                </a:gridCol>
                <a:gridCol w="5685403">
                  <a:extLst>
                    <a:ext uri="{9D8B030D-6E8A-4147-A177-3AD203B41FA5}">
                      <a16:colId xmlns:a16="http://schemas.microsoft.com/office/drawing/2014/main" val="2672152350"/>
                    </a:ext>
                  </a:extLst>
                </a:gridCol>
              </a:tblGrid>
              <a:tr h="1143000"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Sylfaen" panose="010A0502050306030303" pitchFamily="18" charset="0"/>
                        </a:rPr>
                        <a:t>РАЗДЕЛ 4. ПОДДЕРЖКА И ПРОСВЕЩЕНИЕ РОДИТЕЛЕЙ (ЗАКОННЫХ ПРЕДСТАВИТЕЛЕЙ),</a:t>
                      </a:r>
                      <a:r>
                        <a:rPr lang="ru-RU" sz="2000" b="1" baseline="0" dirty="0" smtClean="0">
                          <a:solidFill>
                            <a:srgbClr val="002060"/>
                          </a:solidFill>
                          <a:effectLst/>
                          <a:latin typeface="Sylfaen" panose="010A0502050306030303" pitchFamily="18" charset="0"/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Sylfaen" panose="010A0502050306030303" pitchFamily="18" charset="0"/>
                        </a:rPr>
                        <a:t>ВОСПИТЫВАЮЩИХ РЕБЕНКА С ОГРАНИЧЕННЫМИ ВОЗМОЖНОСТЯМИ ЗДОРОВЬЯ, В ТОМ</a:t>
                      </a:r>
                      <a:r>
                        <a:rPr lang="ru-RU" sz="2000" b="1" baseline="0" dirty="0" smtClean="0">
                          <a:solidFill>
                            <a:srgbClr val="002060"/>
                          </a:solidFill>
                          <a:effectLst/>
                          <a:latin typeface="Sylfaen" panose="010A0502050306030303" pitchFamily="18" charset="0"/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Sylfaen" panose="010A0502050306030303" pitchFamily="18" charset="0"/>
                        </a:rPr>
                        <a:t>ЧИСЛЕ ДЕТЕЙ-ИНВАЛИДОВ.</a:t>
                      </a:r>
                      <a:endParaRPr lang="ru-RU" sz="2800" b="1" dirty="0">
                        <a:solidFill>
                          <a:srgbClr val="002060"/>
                        </a:solidFill>
                        <a:effectLst/>
                        <a:latin typeface="Sylfaen" panose="010A0502050306030303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8576202"/>
                  </a:ext>
                </a:extLst>
              </a:tr>
              <a:tr h="22484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Sylfaen" panose="010A0502050306030303" pitchFamily="18" charset="0"/>
                        </a:rPr>
                        <a:t> 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Sylfaen" panose="010A0502050306030303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Консультации 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для родителей детей раннего возраста (ikp-rao.ru), </a:t>
                      </a:r>
                      <a:endParaRPr lang="ru-RU" sz="18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Научно-методические 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разработки ИКП (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ikp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rao.ru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).консультативные 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формы работы с родителями детей с ОВЗ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;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Мир глазами ребенка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обучение родителей специальным приемам, необходимым для проведения занятий с ребенком в домашних условиях;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родительские собрания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встречи в студии семейной педагогики: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совместные мероприятия, досуги,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показ спектаклей, концертов, соревнований, конкурсов, тематических мероприятий, в которых участвуют и дети, и родители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мастер-классы специалистов междисциплинарной команды и педагога дополнительного образования, включение родителей в проведение занятий (в том числе с творческой направленностью)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ролевые и деловые игры;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совместные и семейные проекты различной направленности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55137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592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" y="0"/>
            <a:ext cx="86264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291696" y="4710953"/>
            <a:ext cx="7010400" cy="2057400"/>
          </a:xfrm>
          <a:prstGeom prst="roundRect">
            <a:avLst/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76400" y="2723029"/>
            <a:ext cx="7162800" cy="1905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95400" y="990600"/>
            <a:ext cx="6172200" cy="1447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0437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ГРУППЫ  ФОРМ ПРОСВЕЩЕНИЯ РОДИТЕЛЕЙ</a:t>
            </a:r>
            <a:r>
              <a:rPr lang="ru-RU" sz="24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Sylfaen" panose="010A0502050306030303" pitchFamily="18" charset="0"/>
              </a:rPr>
            </a:br>
            <a:endParaRPr lang="ru-RU" sz="2400" b="1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26774" y="1143000"/>
            <a:ext cx="5948082" cy="129540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15000"/>
              </a:lnSpc>
              <a:buNone/>
            </a:pPr>
            <a:r>
              <a:rPr lang="ru-RU" sz="2400" b="1" kern="0" dirty="0" smtClean="0">
                <a:solidFill>
                  <a:srgbClr val="002060"/>
                </a:solidFill>
                <a:latin typeface="Sylfaen" panose="010A0502050306030303" pitchFamily="18" charset="0"/>
              </a:rPr>
              <a:t>ФОРМЫ, НАПРАВЛЕННЫЕ  НА </a:t>
            </a:r>
          </a:p>
          <a:p>
            <a:pPr marL="0" indent="0" algn="just">
              <a:lnSpc>
                <a:spcPct val="115000"/>
              </a:lnSpc>
              <a:buNone/>
            </a:pPr>
            <a:r>
              <a:rPr lang="ru-RU" sz="2800" b="1" kern="0" dirty="0" smtClean="0">
                <a:solidFill>
                  <a:srgbClr val="FF6600"/>
                </a:solidFill>
                <a:latin typeface="Sylfaen" panose="010A0502050306030303" pitchFamily="18" charset="0"/>
              </a:rPr>
              <a:t>ИНФОРМИРОВАНИЕ </a:t>
            </a:r>
            <a:r>
              <a:rPr lang="ru-RU" sz="2400" b="1" kern="0" dirty="0" smtClean="0">
                <a:solidFill>
                  <a:srgbClr val="002060"/>
                </a:solidFill>
                <a:latin typeface="Sylfaen" panose="010A0502050306030303" pitchFamily="18" charset="0"/>
              </a:rPr>
              <a:t>РОДИТЕЛЕЙ</a:t>
            </a:r>
            <a:endParaRPr lang="ru-RU" sz="2400" b="1" kern="0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 bwMode="auto">
          <a:xfrm>
            <a:off x="2479955" y="4825253"/>
            <a:ext cx="682214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5000"/>
              </a:lnSpc>
              <a:buNone/>
            </a:pPr>
            <a:r>
              <a:rPr lang="ru-RU" sz="2400" b="1" kern="0" dirty="0" smtClean="0">
                <a:solidFill>
                  <a:srgbClr val="002060"/>
                </a:solidFill>
                <a:latin typeface="Sylfaen" panose="010A0502050306030303" pitchFamily="18" charset="0"/>
              </a:rPr>
              <a:t>ФОРМЫ, ПОЗВОЛЯЮЩИЕ ВОВЛЕЧЬ РОДИТЕЛЕЙ В </a:t>
            </a:r>
            <a:r>
              <a:rPr lang="ru-RU" sz="2800" b="1" kern="0" dirty="0" smtClean="0">
                <a:solidFill>
                  <a:srgbClr val="FF6600"/>
                </a:solidFill>
                <a:latin typeface="Sylfaen" panose="010A0502050306030303" pitchFamily="18" charset="0"/>
              </a:rPr>
              <a:t>СОВМЕСТНУЮ ДЕЯТЕЛЬНОСТЬ С ДЕТЬМИ</a:t>
            </a:r>
            <a:r>
              <a:rPr lang="ru-RU" sz="2800" b="1" kern="0" dirty="0" smtClean="0">
                <a:solidFill>
                  <a:srgbClr val="002060"/>
                </a:solidFill>
                <a:latin typeface="Sylfaen" panose="010A0502050306030303" pitchFamily="18" charset="0"/>
              </a:rPr>
              <a:t> (</a:t>
            </a:r>
            <a:r>
              <a:rPr lang="ru-RU" sz="2400" b="1" kern="0" dirty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r>
              <a:rPr lang="ru-RU" sz="2400" b="1" kern="0" dirty="0" smtClean="0">
                <a:solidFill>
                  <a:srgbClr val="002060"/>
                </a:solidFill>
                <a:latin typeface="Sylfaen" panose="010A0502050306030303" pitchFamily="18" charset="0"/>
              </a:rPr>
              <a:t>И  УЧАСТИЕ    В УПРАВЛЕНИЕ)</a:t>
            </a:r>
            <a:endParaRPr lang="ru-RU" sz="2400" b="1" kern="0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1887071" y="2723029"/>
            <a:ext cx="6705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5000"/>
              </a:lnSpc>
              <a:buNone/>
            </a:pPr>
            <a:r>
              <a:rPr lang="ru-RU" sz="2400" b="1" kern="0" dirty="0" smtClean="0">
                <a:solidFill>
                  <a:srgbClr val="002060"/>
                </a:solidFill>
                <a:latin typeface="Sylfaen" panose="010A0502050306030303" pitchFamily="18" charset="0"/>
              </a:rPr>
              <a:t>ФОРМЫ, НАПРАВЛЕННЫЕ НА </a:t>
            </a:r>
            <a:r>
              <a:rPr lang="ru-RU" sz="2800" b="1" kern="0" dirty="0" smtClean="0">
                <a:solidFill>
                  <a:srgbClr val="FF6600"/>
                </a:solidFill>
                <a:latin typeface="Sylfaen" panose="010A0502050306030303" pitchFamily="18" charset="0"/>
              </a:rPr>
              <a:t>ФОРМИРОВАНИЕ У РОДИТЕЛЕЙ ПРАКТИЧЕСКОГО ОПЫТА </a:t>
            </a:r>
            <a:r>
              <a:rPr lang="ru-RU" sz="2400" b="1" kern="0" dirty="0" smtClean="0">
                <a:solidFill>
                  <a:srgbClr val="002060"/>
                </a:solidFill>
                <a:latin typeface="Sylfaen" panose="010A0502050306030303" pitchFamily="18" charset="0"/>
              </a:rPr>
              <a:t>ВОСПИТАТЕЛЬНЫХ ДЕЙСТВИЙ.</a:t>
            </a:r>
          </a:p>
        </p:txBody>
      </p:sp>
    </p:spTree>
    <p:extLst>
      <p:ext uri="{BB962C8B-B14F-4D97-AF65-F5344CB8AC3E}">
        <p14:creationId xmlns:p14="http://schemas.microsoft.com/office/powerpoint/2010/main" val="404041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F1999-82AF-3928-3E23-7B1F5E4E6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" y="166956"/>
            <a:ext cx="8896378" cy="87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4615AFD-1058-8465-C8CB-2C9E2B55CBC9}"/>
              </a:ext>
            </a:extLst>
          </p:cNvPr>
          <p:cNvSpPr txBox="1">
            <a:spLocks/>
          </p:cNvSpPr>
          <p:nvPr/>
        </p:nvSpPr>
        <p:spPr>
          <a:xfrm>
            <a:off x="1617556" y="1125221"/>
            <a:ext cx="9125521" cy="1060450"/>
          </a:xfrm>
          <a:prstGeom prst="rect">
            <a:avLst/>
          </a:prstGeom>
        </p:spPr>
        <p:txBody>
          <a:bodyPr vert="horz" lIns="73152" tIns="36576" rIns="73152" bIns="3657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8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4BDDAD-40C5-E4EC-77EF-15C8F2074DAC}"/>
              </a:ext>
            </a:extLst>
          </p:cNvPr>
          <p:cNvSpPr txBox="1"/>
          <p:nvPr/>
        </p:nvSpPr>
        <p:spPr>
          <a:xfrm>
            <a:off x="304800" y="175921"/>
            <a:ext cx="9082909" cy="122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kern="0" dirty="0" smtClean="0">
                <a:solidFill>
                  <a:srgbClr val="002060"/>
                </a:solidFill>
                <a:latin typeface="Sylfaen" panose="010A0502050306030303" pitchFamily="18" charset="0"/>
              </a:rPr>
              <a:t>ИНФОРМИРОВАНИЕ РОДИТЕЛЕЙ ПО ВОПРОСАМ РАЗВИТИЯ, ОЗДОРОВЛЕНИЯ, ВОСПИТАНИЯ И ОБУЧЕНИЯ ДЕТЕЙ</a:t>
            </a:r>
          </a:p>
          <a:p>
            <a:pPr marL="365760" indent="-36576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ru-RU" sz="2560" kern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9C933A-5473-9F51-FB4E-C5E2D01F5430}"/>
              </a:ext>
            </a:extLst>
          </p:cNvPr>
          <p:cNvSpPr txBox="1"/>
          <p:nvPr/>
        </p:nvSpPr>
        <p:spPr>
          <a:xfrm>
            <a:off x="491331" y="1294300"/>
            <a:ext cx="9109869" cy="5543056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365760" indent="-365760" algn="just">
              <a:lnSpc>
                <a:spcPct val="115000"/>
              </a:lnSpc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ru-RU" sz="3200" b="1" kern="0" dirty="0" smtClean="0">
                <a:solidFill>
                  <a:srgbClr val="002060"/>
                </a:solidFill>
                <a:latin typeface="Sylfaen" panose="010A0502050306030303" pitchFamily="18" charset="0"/>
              </a:rPr>
              <a:t>Ро</a:t>
            </a:r>
            <a:r>
              <a:rPr lang="ru-RU" sz="2800" b="1" kern="0" dirty="0" smtClean="0">
                <a:solidFill>
                  <a:srgbClr val="002060"/>
                </a:solidFill>
                <a:latin typeface="Sylfaen" panose="010A0502050306030303" pitchFamily="18" charset="0"/>
              </a:rPr>
              <a:t>дительские собрания </a:t>
            </a:r>
          </a:p>
          <a:p>
            <a:pPr marL="365760" indent="-365760" algn="just">
              <a:lnSpc>
                <a:spcPct val="115000"/>
              </a:lnSpc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ru-RU" sz="2800" b="1" kern="0" dirty="0" smtClean="0">
                <a:solidFill>
                  <a:srgbClr val="002060"/>
                </a:solidFill>
                <a:latin typeface="Sylfaen" panose="010A0502050306030303" pitchFamily="18" charset="0"/>
              </a:rPr>
              <a:t>Лектории </a:t>
            </a:r>
          </a:p>
          <a:p>
            <a:pPr marL="365760" indent="-365760">
              <a:lnSpc>
                <a:spcPct val="115000"/>
              </a:lnSpc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ru-RU" sz="2800" b="1" kern="0" dirty="0" smtClean="0">
                <a:solidFill>
                  <a:srgbClr val="002060"/>
                </a:solidFill>
                <a:latin typeface="Sylfaen" panose="010A0502050306030303" pitchFamily="18" charset="0"/>
              </a:rPr>
              <a:t>Индивидуальное и групповое консультирование </a:t>
            </a:r>
          </a:p>
          <a:p>
            <a:pPr marL="365760" indent="-365760" algn="just">
              <a:lnSpc>
                <a:spcPct val="115000"/>
              </a:lnSpc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ru-RU" sz="2800" b="1" kern="0" dirty="0" smtClean="0">
                <a:solidFill>
                  <a:srgbClr val="002060"/>
                </a:solidFill>
                <a:latin typeface="Sylfaen" panose="010A0502050306030303" pitchFamily="18" charset="0"/>
              </a:rPr>
              <a:t>Родительские конференции </a:t>
            </a:r>
          </a:p>
          <a:p>
            <a:pPr marL="365760" indent="-365760" algn="just">
              <a:lnSpc>
                <a:spcPct val="115000"/>
              </a:lnSpc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ru-RU" sz="2800" b="1" kern="0" dirty="0" smtClean="0">
                <a:solidFill>
                  <a:srgbClr val="002060"/>
                </a:solidFill>
                <a:latin typeface="Sylfaen" panose="010A0502050306030303" pitchFamily="18" charset="0"/>
              </a:rPr>
              <a:t>Устный</a:t>
            </a:r>
          </a:p>
          <a:p>
            <a:pPr algn="just">
              <a:lnSpc>
                <a:spcPct val="115000"/>
              </a:lnSpc>
              <a:buClr>
                <a:srgbClr val="FF6600"/>
              </a:buClr>
            </a:pPr>
            <a:r>
              <a:rPr lang="ru-RU" sz="2800" b="1" kern="0" dirty="0" smtClean="0">
                <a:solidFill>
                  <a:srgbClr val="002060"/>
                </a:solidFill>
                <a:latin typeface="Sylfaen" panose="010A0502050306030303" pitchFamily="18" charset="0"/>
              </a:rPr>
              <a:t>     педагогический журнал</a:t>
            </a:r>
          </a:p>
          <a:p>
            <a:pPr marL="365760" indent="-365760" algn="just">
              <a:lnSpc>
                <a:spcPct val="115000"/>
              </a:lnSpc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ru-RU" sz="2800" b="1" kern="0" dirty="0" smtClean="0">
                <a:solidFill>
                  <a:srgbClr val="002060"/>
                </a:solidFill>
                <a:latin typeface="Sylfaen" panose="010A0502050306030303" pitchFamily="18" charset="0"/>
              </a:rPr>
              <a:t>Беседы</a:t>
            </a:r>
          </a:p>
          <a:p>
            <a:pPr marL="365760" indent="-365760" algn="just">
              <a:lnSpc>
                <a:spcPct val="115000"/>
              </a:lnSpc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ru-RU" sz="2800" b="1" kern="0" dirty="0" smtClean="0">
                <a:solidFill>
                  <a:srgbClr val="002060"/>
                </a:solidFill>
                <a:latin typeface="Sylfaen" panose="010A0502050306030303" pitchFamily="18" charset="0"/>
              </a:rPr>
              <a:t>Дни открытых дверей</a:t>
            </a:r>
          </a:p>
          <a:p>
            <a:pPr marL="365760" indent="-365760" algn="just">
              <a:lnSpc>
                <a:spcPct val="115000"/>
              </a:lnSpc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ru-RU" sz="2800" b="1" kern="0" dirty="0" smtClean="0">
                <a:solidFill>
                  <a:srgbClr val="002060"/>
                </a:solidFill>
                <a:latin typeface="Sylfaen" panose="010A0502050306030303" pitchFamily="18" charset="0"/>
              </a:rPr>
              <a:t>«Круглые столы»</a:t>
            </a:r>
          </a:p>
          <a:p>
            <a:pPr marL="365760" indent="-365760">
              <a:lnSpc>
                <a:spcPct val="115000"/>
              </a:lnSpc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ru-RU" sz="2800" b="1" kern="0" dirty="0" smtClean="0">
                <a:solidFill>
                  <a:srgbClr val="002060"/>
                </a:solidFill>
                <a:latin typeface="Sylfaen" panose="010A0502050306030303" pitchFamily="18" charset="0"/>
              </a:rPr>
              <a:t>Библиотеки педагогической литературы для родителей </a:t>
            </a:r>
          </a:p>
          <a:p>
            <a:pPr marL="365760" indent="-365760" algn="just">
              <a:lnSpc>
                <a:spcPct val="115000"/>
              </a:lnSpc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ru-RU" sz="2800" b="1" kern="0" dirty="0" smtClean="0">
                <a:solidFill>
                  <a:srgbClr val="002060"/>
                </a:solidFill>
                <a:latin typeface="Sylfaen" panose="010A0502050306030303" pitchFamily="18" charset="0"/>
              </a:rPr>
              <a:t>Фотовыставки</a:t>
            </a:r>
          </a:p>
          <a:p>
            <a:pPr marL="365760" indent="-365760" algn="just">
              <a:lnSpc>
                <a:spcPct val="115000"/>
              </a:lnSpc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ru-RU" sz="2800" b="1" kern="0" dirty="0" smtClean="0">
                <a:solidFill>
                  <a:srgbClr val="002060"/>
                </a:solidFill>
                <a:latin typeface="Sylfaen" panose="010A0502050306030303" pitchFamily="18" charset="0"/>
              </a:rPr>
              <a:t>Информационные стенды и папки</a:t>
            </a:r>
          </a:p>
          <a:p>
            <a:pPr marL="365760" indent="-365760" algn="just">
              <a:lnSpc>
                <a:spcPct val="115000"/>
              </a:lnSpc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ru-RU" sz="2800" b="1" kern="0" dirty="0" smtClean="0">
                <a:solidFill>
                  <a:srgbClr val="002060"/>
                </a:solidFill>
                <a:latin typeface="Sylfaen" panose="010A0502050306030303" pitchFamily="18" charset="0"/>
              </a:rPr>
              <a:t>Выпуск мини-газет</a:t>
            </a:r>
            <a:endParaRPr lang="ru-RU" sz="2800" b="1" kern="0" dirty="0">
              <a:solidFill>
                <a:srgbClr val="7030A0"/>
              </a:solidFill>
              <a:latin typeface="Sylfaen" panose="010A0502050306030303" pitchFamily="18" charset="0"/>
            </a:endParaRP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005" y="5688724"/>
            <a:ext cx="207123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05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BECA2-EAF6-5777-49F7-808809174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38" y="144573"/>
            <a:ext cx="9150350" cy="164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5573B0-7782-6D44-F91F-2A238FC07D3C}"/>
              </a:ext>
            </a:extLst>
          </p:cNvPr>
          <p:cNvSpPr txBox="1"/>
          <p:nvPr/>
        </p:nvSpPr>
        <p:spPr>
          <a:xfrm>
            <a:off x="677994" y="228600"/>
            <a:ext cx="8744043" cy="1556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800" b="1" kern="0" dirty="0" smtClean="0">
                <a:solidFill>
                  <a:srgbClr val="002060"/>
                </a:solidFill>
                <a:latin typeface="Sylfaen" panose="010A0502050306030303" pitchFamily="18" charset="0"/>
              </a:rPr>
              <a:t>ФОРМИРОВАНИЕ У РОДИТЕЛЕЙ ПРАКТИЧЕСКОГО ОПЫТА ПЕДАГОГИЧЕСКИХ ДЕЙСТВИЙ</a:t>
            </a:r>
            <a:endParaRPr lang="ru-RU" sz="2800" b="1" kern="0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3E4FC9-707E-BCE7-7298-0EFD3045F284}"/>
              </a:ext>
            </a:extLst>
          </p:cNvPr>
          <p:cNvSpPr txBox="1"/>
          <p:nvPr/>
        </p:nvSpPr>
        <p:spPr>
          <a:xfrm>
            <a:off x="1066800" y="2209800"/>
            <a:ext cx="5486400" cy="3599703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365760" indent="-365760" algn="just">
              <a:lnSpc>
                <a:spcPct val="115000"/>
              </a:lnSpc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ru-RU" sz="4000" b="1" kern="0" dirty="0" smtClean="0">
                <a:solidFill>
                  <a:srgbClr val="002060"/>
                </a:solidFill>
                <a:latin typeface="Sylfaen" panose="010A0502050306030303" pitchFamily="18" charset="0"/>
              </a:rPr>
              <a:t>Мастер-классы </a:t>
            </a:r>
          </a:p>
          <a:p>
            <a:pPr marL="365760" indent="-365760" algn="just">
              <a:lnSpc>
                <a:spcPct val="115000"/>
              </a:lnSpc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ru-RU" sz="4000" b="1" kern="0" dirty="0" smtClean="0">
                <a:solidFill>
                  <a:srgbClr val="002060"/>
                </a:solidFill>
                <a:latin typeface="Sylfaen" panose="010A0502050306030303" pitchFamily="18" charset="0"/>
              </a:rPr>
              <a:t>Мастерские</a:t>
            </a:r>
          </a:p>
          <a:p>
            <a:pPr marL="365760" indent="-365760" algn="just">
              <a:lnSpc>
                <a:spcPct val="115000"/>
              </a:lnSpc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ru-RU" sz="4000" b="1" kern="0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Практикумы</a:t>
            </a:r>
          </a:p>
          <a:p>
            <a:pPr marL="365760" indent="-365760" algn="just">
              <a:lnSpc>
                <a:spcPct val="115000"/>
              </a:lnSpc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ru-RU" sz="4000" b="1" kern="0" dirty="0" smtClean="0">
                <a:solidFill>
                  <a:srgbClr val="002060"/>
                </a:solidFill>
                <a:latin typeface="Sylfaen" panose="010A0502050306030303" pitchFamily="18" charset="0"/>
              </a:rPr>
              <a:t>Тренинги</a:t>
            </a:r>
            <a:endParaRPr lang="ru-RU" sz="4000" b="1" dirty="0" smtClean="0">
              <a:solidFill>
                <a:srgbClr val="002060"/>
              </a:solidFill>
              <a:latin typeface="Sylfaen" panose="010A0502050306030303" pitchFamily="18" charset="0"/>
              <a:ea typeface="Times New Roman" panose="02020603050405020304" pitchFamily="18" charset="0"/>
            </a:endParaRPr>
          </a:p>
          <a:p>
            <a:pPr marL="365760" indent="-365760" algn="just">
              <a:lnSpc>
                <a:spcPct val="115000"/>
              </a:lnSpc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ru-RU" sz="4000" b="1" kern="0" dirty="0" smtClean="0">
                <a:solidFill>
                  <a:srgbClr val="002060"/>
                </a:solidFill>
                <a:latin typeface="Sylfaen" panose="010A0502050306030303" pitchFamily="18" charset="0"/>
              </a:rPr>
              <a:t>Ролевые игры</a:t>
            </a:r>
            <a:endParaRPr lang="ru-RU" sz="4000" b="1" kern="0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057400"/>
            <a:ext cx="3594199" cy="4800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7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1"/>
            <a:ext cx="91503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0600" y="152400"/>
            <a:ext cx="8229600" cy="12192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>
                <a:solidFill>
                  <a:srgbClr val="002060"/>
                </a:solidFill>
                <a:latin typeface="Sylfaen" panose="010A0502050306030303" pitchFamily="18" charset="0"/>
              </a:rPr>
              <a:t>ФОРМЫ, ПОЗВОЛЯЮЩИЕ ВОВЛЕЧЬ РОДИТЕЛЕЙ В СОВМЕСТНУЮ ДЕЯТЕЛЬНОСТЬ С ДЕТЬМИ ( И  УЧАСТИЕ    В УПРАВЛЕНИЕ)</a:t>
            </a:r>
          </a:p>
          <a:p>
            <a:endParaRPr lang="ru-RU" sz="2400" b="1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66800" y="2186153"/>
            <a:ext cx="5105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Clr>
                <a:srgbClr val="FF832F"/>
              </a:buClr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Управляющий совет</a:t>
            </a:r>
          </a:p>
          <a:p>
            <a:pPr marL="457200" indent="-457200" algn="just">
              <a:buClr>
                <a:srgbClr val="FF832F"/>
              </a:buClr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Клуб для родителей </a:t>
            </a:r>
          </a:p>
          <a:p>
            <a:pPr marL="457200" indent="-457200" algn="just">
              <a:buClr>
                <a:srgbClr val="FF832F"/>
              </a:buClr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Проектная деятельность</a:t>
            </a:r>
          </a:p>
          <a:p>
            <a:pPr marL="457200" indent="-457200" algn="just">
              <a:buClr>
                <a:srgbClr val="FF832F"/>
              </a:buClr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Совместные праздники и досуги</a:t>
            </a:r>
          </a:p>
          <a:p>
            <a:pPr marL="457200" indent="-457200" algn="just">
              <a:buClr>
                <a:srgbClr val="FF832F"/>
              </a:buClr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Игры-приключения для родителей и детей .</a:t>
            </a:r>
          </a:p>
          <a:p>
            <a:pPr marL="457200" indent="-457200">
              <a:buClr>
                <a:srgbClr val="FF832F"/>
              </a:buClr>
              <a:buFont typeface="Arial" panose="020B0604020202020204" pitchFamily="34" charset="0"/>
              <a:buChar char="•"/>
            </a:pPr>
            <a:endParaRPr lang="ru-RU" sz="2800" b="1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710" y="2667000"/>
            <a:ext cx="3429000" cy="250821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188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" y="152401"/>
            <a:ext cx="8478838" cy="2442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685800" y="1184275"/>
            <a:ext cx="8683625" cy="443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  <p:sp>
        <p:nvSpPr>
          <p:cNvPr id="35844" name="TextBox 7"/>
          <p:cNvSpPr txBox="1">
            <a:spLocks noChangeArrowheads="1"/>
          </p:cNvSpPr>
          <p:nvPr/>
        </p:nvSpPr>
        <p:spPr bwMode="auto">
          <a:xfrm>
            <a:off x="533400" y="471488"/>
            <a:ext cx="901223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u="sng" dirty="0" smtClean="0">
                <a:solidFill>
                  <a:srgbClr val="002060"/>
                </a:solidFill>
                <a:latin typeface="Sylfaen" pitchFamily="18" charset="0"/>
              </a:rPr>
              <a:t>ПРОБЛЕМА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rgbClr val="002060"/>
                </a:solidFill>
                <a:latin typeface="Sylfaen" pitchFamily="18" charset="0"/>
              </a:rPr>
              <a:t>Почему  родители не идут на сотрудничество с ДОО? </a:t>
            </a:r>
            <a:endParaRPr lang="ru-RU" altLang="ru-RU" sz="4400" b="1" dirty="0">
              <a:solidFill>
                <a:srgbClr val="002060"/>
              </a:solidFill>
              <a:latin typeface="Sylfae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7400" y="2743200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u="sng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ПРИЧИНЫ:</a:t>
            </a:r>
            <a:endParaRPr lang="ru-RU" sz="4000" b="1" u="sng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87" y="3451086"/>
            <a:ext cx="8773211" cy="2834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5800" y="3679583"/>
            <a:ext cx="7772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Не хватает времени.</a:t>
            </a:r>
          </a:p>
          <a:p>
            <a:r>
              <a:rPr lang="ru-RU" sz="44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Им нужно развлечение.</a:t>
            </a:r>
          </a:p>
          <a:p>
            <a:r>
              <a:rPr lang="ru-RU" sz="44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Переизбыток информации.</a:t>
            </a:r>
          </a:p>
          <a:p>
            <a:r>
              <a:rPr lang="ru-RU" sz="44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Расходы  превышают доходы.</a:t>
            </a:r>
          </a:p>
          <a:p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65788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9201E-80A2-2EA8-42B5-73E283B96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99" y="122329"/>
            <a:ext cx="8292353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7741A87-4C34-C683-0229-FD7BAECFEE31}"/>
              </a:ext>
            </a:extLst>
          </p:cNvPr>
          <p:cNvSpPr txBox="1">
            <a:spLocks/>
          </p:cNvSpPr>
          <p:nvPr/>
        </p:nvSpPr>
        <p:spPr>
          <a:xfrm>
            <a:off x="1394552" y="244567"/>
            <a:ext cx="6301648" cy="1060450"/>
          </a:xfrm>
          <a:prstGeom prst="rect">
            <a:avLst/>
          </a:prstGeom>
        </p:spPr>
        <p:txBody>
          <a:bodyPr vert="horz" lIns="73152" tIns="36576" rIns="73152" bIns="3657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Mak" panose="020B0604020202020204" charset="0"/>
                <a:ea typeface="Roboto" panose="02000000000000000000" pitchFamily="2" charset="0"/>
              </a:rPr>
              <a:t>ВОЗМОЖНОСТИ И ПОТЕНЦИАЛ ЦИФРОВОЙ СРЕДЫ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Mak" panose="020B0604020202020204" charset="0"/>
                <a:ea typeface="Roboto" panose="02000000000000000000" pitchFamily="2" charset="0"/>
              </a:rPr>
              <a:t>ДЛЯ ПРОСВЕЩЕНИЯ РОДИТЕЛЕЙ (ЗАКОННЫХ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Mak" panose="020B0604020202020204" charset="0"/>
                <a:ea typeface="Roboto" panose="02000000000000000000" pitchFamily="2" charset="0"/>
              </a:rPr>
              <a:t>ПРЕДСТАВИТЕЛЕЙ) ДЕТЕЙ ДОШКОЛЬНОГО ВОЗРАСТА </a:t>
            </a:r>
            <a:endParaRPr lang="ru-RU" sz="1600" b="1" dirty="0">
              <a:solidFill>
                <a:srgbClr val="002060"/>
              </a:solidFill>
              <a:latin typeface="Mak" panose="020B0604020202020204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1F8F1-0FF1-DAB2-56F3-59BB5DE7B26D}"/>
              </a:ext>
            </a:extLst>
          </p:cNvPr>
          <p:cNvSpPr txBox="1"/>
          <p:nvPr/>
        </p:nvSpPr>
        <p:spPr>
          <a:xfrm>
            <a:off x="848826" y="1477177"/>
            <a:ext cx="8599973" cy="4288097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457200" indent="-457200" algn="just">
              <a:lnSpc>
                <a:spcPct val="150000"/>
              </a:lnSpc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ru-RU" sz="2000" b="1" kern="0" dirty="0" smtClean="0">
                <a:solidFill>
                  <a:srgbClr val="002060"/>
                </a:solidFill>
                <a:latin typeface="Sylfaen" panose="010A0502050306030303" pitchFamily="18" charset="0"/>
              </a:rPr>
              <a:t>ВЕДЕНИЕ САЙТА ОБРАЗОВАТЕЛЬНОЙ ОРГАНИЗАЦИИ</a:t>
            </a:r>
          </a:p>
          <a:p>
            <a:pPr marL="457200" indent="-457200" algn="just">
              <a:lnSpc>
                <a:spcPct val="150000"/>
              </a:lnSpc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ru-RU" sz="2000" b="1" kern="0" dirty="0" smtClean="0">
                <a:solidFill>
                  <a:srgbClr val="002060"/>
                </a:solidFill>
                <a:latin typeface="Sylfaen" panose="010A0502050306030303" pitchFamily="18" charset="0"/>
              </a:rPr>
              <a:t>ВЕДЕНИЕ БЛОГОВ И СТРАНИЦ ПЕДАГОГОВ</a:t>
            </a:r>
          </a:p>
          <a:p>
            <a:pPr marL="457200" indent="-457200" algn="just">
              <a:lnSpc>
                <a:spcPct val="150000"/>
              </a:lnSpc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ru-RU" sz="2000" b="1" kern="0" dirty="0" smtClean="0">
                <a:solidFill>
                  <a:srgbClr val="002060"/>
                </a:solidFill>
                <a:latin typeface="Sylfaen" panose="010A0502050306030303" pitchFamily="18" charset="0"/>
              </a:rPr>
              <a:t>ЭЛЕКТРОННАЯ ПОЧТА</a:t>
            </a:r>
          </a:p>
          <a:p>
            <a:pPr marL="457200" indent="-457200" algn="just">
              <a:lnSpc>
                <a:spcPct val="150000"/>
              </a:lnSpc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ru-RU" sz="2000" b="1" kern="0" dirty="0" smtClean="0">
                <a:solidFill>
                  <a:srgbClr val="002060"/>
                </a:solidFill>
                <a:latin typeface="Sylfaen" panose="010A0502050306030303" pitchFamily="18" charset="0"/>
              </a:rPr>
              <a:t>СЕРВИСЫ ДЛЯ ОБМЕНА СООБЩЕНИЯМИ</a:t>
            </a:r>
          </a:p>
          <a:p>
            <a:pPr marL="457200" indent="-457200" algn="just">
              <a:lnSpc>
                <a:spcPct val="150000"/>
              </a:lnSpc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ru-RU" sz="2000" b="1" kern="0" dirty="0" smtClean="0">
                <a:solidFill>
                  <a:srgbClr val="002060"/>
                </a:solidFill>
                <a:latin typeface="Sylfaen" panose="010A0502050306030303" pitchFamily="18" charset="0"/>
              </a:rPr>
              <a:t>ЭЛЕКТРОННЫЕ КНИГИ ДЛЯ РОДИТЕЛЕЙ</a:t>
            </a:r>
          </a:p>
          <a:p>
            <a:pPr marL="457200" indent="-457200" algn="just">
              <a:lnSpc>
                <a:spcPct val="150000"/>
              </a:lnSpc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ru-RU" sz="2000" b="1" kern="0" dirty="0" smtClean="0">
                <a:solidFill>
                  <a:srgbClr val="002060"/>
                </a:solidFill>
                <a:latin typeface="Sylfaen" panose="010A0502050306030303" pitchFamily="18" charset="0"/>
              </a:rPr>
              <a:t>ИНФОРМАЦИОННЫЕ БУКЛЕТЫ И ПАМЯТКИ</a:t>
            </a:r>
          </a:p>
          <a:p>
            <a:pPr marL="457200" indent="-457200" algn="just">
              <a:lnSpc>
                <a:spcPct val="150000"/>
              </a:lnSpc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ru-RU" sz="2000" b="1" kern="0" dirty="0" smtClean="0">
                <a:solidFill>
                  <a:srgbClr val="002060"/>
                </a:solidFill>
                <a:latin typeface="Sylfaen" panose="010A0502050306030303" pitchFamily="18" charset="0"/>
              </a:rPr>
              <a:t>ТЕМАТИЧЕСКИЕ АУДИОЗАПИСИ И ВИДЕОРОЛИКИ НА ПСИХОЛОГО-ПЕДАГОГИЧЕСКУЮ ТЕМАТИКУ</a:t>
            </a:r>
          </a:p>
          <a:p>
            <a:pPr marL="457200" indent="-457200" algn="just">
              <a:lnSpc>
                <a:spcPct val="150000"/>
              </a:lnSpc>
              <a:buClr>
                <a:srgbClr val="FF6600"/>
              </a:buClr>
              <a:buFont typeface="Arial" panose="020B0604020202020204" pitchFamily="34" charset="0"/>
              <a:buChar char="•"/>
            </a:pPr>
            <a:endParaRPr lang="ru-RU" sz="2400" b="1" kern="0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7200" y="5638800"/>
            <a:ext cx="900210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>
                <a:solidFill>
                  <a:srgbClr val="002060"/>
                </a:solidFill>
                <a:latin typeface="Sylfaen" panose="010A0502050306030303" pitchFamily="18" charset="0"/>
              </a:rPr>
              <a:t>Али́са</a:t>
            </a:r>
            <a:r>
              <a:rPr lang="ru-RU" b="1" dirty="0">
                <a:solidFill>
                  <a:srgbClr val="002060"/>
                </a:solidFill>
                <a:latin typeface="Sylfaen" panose="010A0502050306030303" pitchFamily="18" charset="0"/>
              </a:rPr>
              <a:t> AI </a:t>
            </a:r>
            <a:r>
              <a:rPr lang="ru-RU" sz="1600" dirty="0">
                <a:solidFill>
                  <a:srgbClr val="002060"/>
                </a:solidFill>
                <a:latin typeface="Sylfaen" panose="010A0502050306030303" pitchFamily="18" charset="0"/>
              </a:rPr>
              <a:t>(до 28 октября 2025 </a:t>
            </a:r>
            <a:r>
              <a:rPr lang="ru-RU" sz="16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года </a:t>
            </a:r>
            <a:r>
              <a:rPr lang="ru-RU" sz="1600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Нейросеть</a:t>
            </a:r>
            <a:r>
              <a:rPr lang="ru-RU" sz="16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 Алиса, — </a:t>
            </a:r>
            <a:r>
              <a:rPr lang="ru-RU" sz="1600" dirty="0">
                <a:solidFill>
                  <a:srgbClr val="002060"/>
                </a:solidFill>
                <a:latin typeface="Sylfaen" panose="010A0502050306030303" pitchFamily="18" charset="0"/>
              </a:rPr>
              <a:t>виртуальный голосовой помощник на основе </a:t>
            </a:r>
            <a:r>
              <a:rPr lang="ru-RU" sz="1600" dirty="0" err="1">
                <a:solidFill>
                  <a:srgbClr val="002060"/>
                </a:solidFill>
                <a:latin typeface="Sylfaen" panose="010A0502050306030303" pitchFamily="18" charset="0"/>
              </a:rPr>
              <a:t>нейросетей</a:t>
            </a:r>
            <a:r>
              <a:rPr lang="ru-RU" sz="1600" dirty="0">
                <a:solidFill>
                  <a:srgbClr val="002060"/>
                </a:solidFill>
                <a:latin typeface="Sylfaen" panose="010A0502050306030303" pitchFamily="18" charset="0"/>
              </a:rPr>
              <a:t>, созданный компанией Яндекс. Распознаёт естественную речь, имитирует живой диалог, даёт ответы на вопросы пользователя и благодаря запрограммированным навыкам решает прикладные и трудные задачи. Алиса AI работает на смартфонах, планшетах, компьютерах и автомобилях</a:t>
            </a:r>
            <a:r>
              <a:rPr lang="ru-RU" sz="1600" i="1" dirty="0">
                <a:solidFill>
                  <a:srgbClr val="002060"/>
                </a:solidFill>
                <a:latin typeface="Sylfaen" panose="010A0502050306030303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2513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80" y="200819"/>
            <a:ext cx="6477000" cy="112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TextBox 11"/>
          <p:cNvSpPr txBox="1">
            <a:spLocks noChangeArrowheads="1"/>
          </p:cNvSpPr>
          <p:nvPr/>
        </p:nvSpPr>
        <p:spPr bwMode="auto">
          <a:xfrm>
            <a:off x="375855" y="392668"/>
            <a:ext cx="8539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02060"/>
                </a:solidFill>
                <a:latin typeface="Sylfaen" pitchFamily="18" charset="0"/>
              </a:rPr>
              <a:t>МЕТОДЫ АКТИВИЗАЦИИ РОДИТЕЛЕЙ: </a:t>
            </a:r>
            <a:endParaRPr lang="ru-RU" altLang="ru-RU" sz="2400" b="1" dirty="0">
              <a:solidFill>
                <a:srgbClr val="002060"/>
              </a:solidFill>
              <a:latin typeface="Sylfaen" pitchFamily="18" charset="0"/>
            </a:endParaRPr>
          </a:p>
        </p:txBody>
      </p:sp>
      <p:sp>
        <p:nvSpPr>
          <p:cNvPr id="18436" name="Прямоугольник 6"/>
          <p:cNvSpPr>
            <a:spLocks noChangeArrowheads="1"/>
          </p:cNvSpPr>
          <p:nvPr/>
        </p:nvSpPr>
        <p:spPr bwMode="auto">
          <a:xfrm>
            <a:off x="1221174" y="1492469"/>
            <a:ext cx="7396927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 algn="just" eaLnBrk="1" hangingPunct="1">
              <a:spcBef>
                <a:spcPct val="0"/>
              </a:spcBef>
              <a:buClr>
                <a:srgbClr val="FF832F"/>
              </a:buClr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solidFill>
                  <a:srgbClr val="002060"/>
                </a:solidFill>
                <a:latin typeface="Sylfaen" pitchFamily="18" charset="0"/>
              </a:rPr>
              <a:t>разыгрывание </a:t>
            </a:r>
            <a:r>
              <a:rPr lang="ru-RU" altLang="ru-RU" sz="2400" dirty="0">
                <a:solidFill>
                  <a:srgbClr val="002060"/>
                </a:solidFill>
                <a:latin typeface="Sylfaen" pitchFamily="18" charset="0"/>
              </a:rPr>
              <a:t>педагогических ситуаций;  </a:t>
            </a:r>
            <a:endParaRPr lang="ru-RU" altLang="ru-RU" sz="2400" dirty="0" smtClean="0">
              <a:solidFill>
                <a:srgbClr val="002060"/>
              </a:solidFill>
              <a:latin typeface="Sylfaen" pitchFamily="18" charset="0"/>
            </a:endParaRPr>
          </a:p>
          <a:p>
            <a:pPr marL="457200" indent="-457200" algn="just" eaLnBrk="1" hangingPunct="1">
              <a:spcBef>
                <a:spcPct val="0"/>
              </a:spcBef>
              <a:buClr>
                <a:srgbClr val="FF832F"/>
              </a:buClr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solidFill>
                  <a:srgbClr val="002060"/>
                </a:solidFill>
                <a:latin typeface="Sylfaen" pitchFamily="18" charset="0"/>
              </a:rPr>
              <a:t>игровое </a:t>
            </a:r>
            <a:r>
              <a:rPr lang="ru-RU" altLang="ru-RU" sz="2400" dirty="0">
                <a:solidFill>
                  <a:srgbClr val="002060"/>
                </a:solidFill>
                <a:latin typeface="Sylfaen" pitchFamily="18" charset="0"/>
              </a:rPr>
              <a:t>решение педагогических задач; </a:t>
            </a:r>
          </a:p>
          <a:p>
            <a:pPr marL="457200" indent="-457200" algn="just" eaLnBrk="1" hangingPunct="1">
              <a:spcBef>
                <a:spcPct val="0"/>
              </a:spcBef>
              <a:buClr>
                <a:srgbClr val="FF832F"/>
              </a:buClr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solidFill>
                  <a:srgbClr val="002060"/>
                </a:solidFill>
                <a:latin typeface="Sylfaen" pitchFamily="18" charset="0"/>
              </a:rPr>
              <a:t>визуальный </a:t>
            </a:r>
            <a:r>
              <a:rPr lang="ru-RU" altLang="ru-RU" sz="2400" dirty="0">
                <a:solidFill>
                  <a:srgbClr val="002060"/>
                </a:solidFill>
                <a:latin typeface="Sylfaen" pitchFamily="18" charset="0"/>
              </a:rPr>
              <a:t>анализ собственной педагогической </a:t>
            </a:r>
            <a:r>
              <a:rPr lang="ru-RU" altLang="ru-RU" sz="2400" dirty="0" smtClean="0">
                <a:solidFill>
                  <a:srgbClr val="002060"/>
                </a:solidFill>
                <a:latin typeface="Sylfaen" pitchFamily="18" charset="0"/>
              </a:rPr>
              <a:t>деятельности;</a:t>
            </a:r>
          </a:p>
          <a:p>
            <a:pPr marL="457200" indent="-457200" algn="just" eaLnBrk="1" hangingPunct="1">
              <a:spcBef>
                <a:spcPct val="0"/>
              </a:spcBef>
              <a:buClr>
                <a:srgbClr val="FF832F"/>
              </a:buClr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solidFill>
                  <a:srgbClr val="002060"/>
                </a:solidFill>
                <a:latin typeface="Sylfaen" pitchFamily="18" charset="0"/>
              </a:rPr>
              <a:t>просмотр </a:t>
            </a:r>
            <a:r>
              <a:rPr lang="ru-RU" altLang="ru-RU" sz="2400" dirty="0">
                <a:solidFill>
                  <a:srgbClr val="002060"/>
                </a:solidFill>
                <a:latin typeface="Sylfaen" pitchFamily="18" charset="0"/>
              </a:rPr>
              <a:t>видеозаписей деятельности детей (при наличии </a:t>
            </a:r>
            <a:r>
              <a:rPr lang="ru-RU" altLang="ru-RU" sz="2400" dirty="0" smtClean="0">
                <a:solidFill>
                  <a:srgbClr val="002060"/>
                </a:solidFill>
                <a:latin typeface="Sylfaen" pitchFamily="18" charset="0"/>
              </a:rPr>
              <a:t>разрешений </a:t>
            </a:r>
            <a:r>
              <a:rPr lang="ru-RU" altLang="ru-RU" sz="2400" dirty="0">
                <a:solidFill>
                  <a:srgbClr val="002060"/>
                </a:solidFill>
                <a:latin typeface="Sylfaen" pitchFamily="18" charset="0"/>
              </a:rPr>
              <a:t>от родителей); </a:t>
            </a:r>
          </a:p>
          <a:p>
            <a:pPr marL="457200" indent="-457200" algn="just" eaLnBrk="1" hangingPunct="1">
              <a:spcBef>
                <a:spcPct val="0"/>
              </a:spcBef>
              <a:buClr>
                <a:srgbClr val="FF832F"/>
              </a:buClr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solidFill>
                  <a:srgbClr val="002060"/>
                </a:solidFill>
                <a:latin typeface="Sylfaen" pitchFamily="18" charset="0"/>
              </a:rPr>
              <a:t>прослушивание </a:t>
            </a:r>
            <a:r>
              <a:rPr lang="ru-RU" altLang="ru-RU" sz="2400" dirty="0">
                <a:solidFill>
                  <a:srgbClr val="002060"/>
                </a:solidFill>
                <a:latin typeface="Sylfaen" pitchFamily="18" charset="0"/>
              </a:rPr>
              <a:t>аудиозаписей записей рассказов детей;  </a:t>
            </a:r>
          </a:p>
          <a:p>
            <a:pPr marL="457200" indent="-457200" algn="just" eaLnBrk="1" hangingPunct="1">
              <a:spcBef>
                <a:spcPct val="0"/>
              </a:spcBef>
              <a:buClr>
                <a:srgbClr val="FF832F"/>
              </a:buClr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solidFill>
                  <a:srgbClr val="002060"/>
                </a:solidFill>
                <a:latin typeface="Sylfaen" pitchFamily="18" charset="0"/>
              </a:rPr>
              <a:t>демонстрация </a:t>
            </a:r>
            <a:r>
              <a:rPr lang="ru-RU" altLang="ru-RU" sz="2400" dirty="0">
                <a:solidFill>
                  <a:srgbClr val="002060"/>
                </a:solidFill>
                <a:latin typeface="Sylfaen" pitchFamily="18" charset="0"/>
              </a:rPr>
              <a:t>мультимедийных презентаций; </a:t>
            </a:r>
            <a:endParaRPr lang="ru-RU" altLang="ru-RU" sz="2400" dirty="0" smtClean="0">
              <a:solidFill>
                <a:srgbClr val="002060"/>
              </a:solidFill>
              <a:latin typeface="Sylfaen" pitchFamily="18" charset="0"/>
            </a:endParaRPr>
          </a:p>
          <a:p>
            <a:pPr marL="457200" indent="-457200" algn="just" eaLnBrk="1" hangingPunct="1">
              <a:spcBef>
                <a:spcPct val="0"/>
              </a:spcBef>
              <a:buClr>
                <a:srgbClr val="FF832F"/>
              </a:buClr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solidFill>
                  <a:srgbClr val="002060"/>
                </a:solidFill>
                <a:latin typeface="Sylfaen" pitchFamily="18" charset="0"/>
              </a:rPr>
              <a:t>оформление </a:t>
            </a:r>
            <a:r>
              <a:rPr lang="ru-RU" altLang="ru-RU" sz="2400" dirty="0">
                <a:solidFill>
                  <a:srgbClr val="002060"/>
                </a:solidFill>
                <a:latin typeface="Sylfaen" pitchFamily="18" charset="0"/>
              </a:rPr>
              <a:t>памяток и чек-листов; </a:t>
            </a:r>
            <a:endParaRPr lang="ru-RU" altLang="ru-RU" sz="2400" dirty="0" smtClean="0">
              <a:solidFill>
                <a:srgbClr val="002060"/>
              </a:solidFill>
              <a:latin typeface="Sylfaen" pitchFamily="18" charset="0"/>
            </a:endParaRPr>
          </a:p>
          <a:p>
            <a:pPr marL="457200" indent="-457200" algn="just" eaLnBrk="1" hangingPunct="1">
              <a:spcBef>
                <a:spcPct val="0"/>
              </a:spcBef>
              <a:buClr>
                <a:srgbClr val="FF832F"/>
              </a:buClr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solidFill>
                  <a:srgbClr val="002060"/>
                </a:solidFill>
                <a:latin typeface="Sylfaen" pitchFamily="18" charset="0"/>
              </a:rPr>
              <a:t>опросы </a:t>
            </a:r>
            <a:r>
              <a:rPr lang="ru-RU" altLang="ru-RU" sz="2400" dirty="0">
                <a:solidFill>
                  <a:srgbClr val="002060"/>
                </a:solidFill>
                <a:latin typeface="Sylfaen" pitchFamily="18" charset="0"/>
              </a:rPr>
              <a:t>родителей; </a:t>
            </a:r>
            <a:endParaRPr lang="ru-RU" altLang="ru-RU" sz="2400" dirty="0" smtClean="0">
              <a:solidFill>
                <a:srgbClr val="002060"/>
              </a:solidFill>
              <a:latin typeface="Sylfaen" pitchFamily="18" charset="0"/>
            </a:endParaRPr>
          </a:p>
          <a:p>
            <a:pPr marL="457200" indent="-457200" algn="just" eaLnBrk="1" hangingPunct="1">
              <a:spcBef>
                <a:spcPct val="0"/>
              </a:spcBef>
              <a:buClr>
                <a:srgbClr val="FF832F"/>
              </a:buClr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solidFill>
                  <a:srgbClr val="002060"/>
                </a:solidFill>
                <a:latin typeface="Sylfaen" pitchFamily="18" charset="0"/>
              </a:rPr>
              <a:t>игровые </a:t>
            </a:r>
            <a:r>
              <a:rPr lang="ru-RU" altLang="ru-RU" sz="2400" dirty="0">
                <a:solidFill>
                  <a:srgbClr val="002060"/>
                </a:solidFill>
                <a:latin typeface="Sylfaen" pitchFamily="18" charset="0"/>
              </a:rPr>
              <a:t>элементы взаимодействия; </a:t>
            </a:r>
            <a:endParaRPr lang="ru-RU" altLang="ru-RU" sz="2400" dirty="0" smtClean="0">
              <a:solidFill>
                <a:srgbClr val="002060"/>
              </a:solidFill>
              <a:latin typeface="Sylfaen" pitchFamily="18" charset="0"/>
            </a:endParaRPr>
          </a:p>
          <a:p>
            <a:pPr marL="457200" indent="-457200" algn="just" eaLnBrk="1" hangingPunct="1">
              <a:spcBef>
                <a:spcPct val="0"/>
              </a:spcBef>
              <a:buClr>
                <a:srgbClr val="FF832F"/>
              </a:buClr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solidFill>
                  <a:srgbClr val="002060"/>
                </a:solidFill>
                <a:latin typeface="Sylfaen" pitchFamily="18" charset="0"/>
              </a:rPr>
              <a:t>конкурсы </a:t>
            </a:r>
            <a:r>
              <a:rPr lang="ru-RU" altLang="ru-RU" sz="2400" dirty="0">
                <a:solidFill>
                  <a:srgbClr val="002060"/>
                </a:solidFill>
                <a:latin typeface="Sylfaen" pitchFamily="18" charset="0"/>
              </a:rPr>
              <a:t>детских рисунков;  </a:t>
            </a:r>
            <a:endParaRPr lang="ru-RU" altLang="ru-RU" sz="2400" dirty="0" smtClean="0">
              <a:solidFill>
                <a:srgbClr val="002060"/>
              </a:solidFill>
              <a:latin typeface="Sylfaen" pitchFamily="18" charset="0"/>
            </a:endParaRPr>
          </a:p>
          <a:p>
            <a:pPr marL="457200" indent="-457200" algn="just" eaLnBrk="1" hangingPunct="1">
              <a:spcBef>
                <a:spcPct val="0"/>
              </a:spcBef>
              <a:buClr>
                <a:srgbClr val="FF832F"/>
              </a:buClr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solidFill>
                  <a:srgbClr val="002060"/>
                </a:solidFill>
                <a:latin typeface="Sylfaen" pitchFamily="18" charset="0"/>
              </a:rPr>
              <a:t>использование </a:t>
            </a:r>
            <a:r>
              <a:rPr lang="ru-RU" altLang="ru-RU" sz="2400" dirty="0">
                <a:solidFill>
                  <a:srgbClr val="002060"/>
                </a:solidFill>
                <a:latin typeface="Sylfaen" pitchFamily="18" charset="0"/>
              </a:rPr>
              <a:t>музыкального </a:t>
            </a:r>
            <a:r>
              <a:rPr lang="ru-RU" altLang="ru-RU" sz="2400" dirty="0" smtClean="0">
                <a:solidFill>
                  <a:srgbClr val="002060"/>
                </a:solidFill>
                <a:latin typeface="Sylfaen" pitchFamily="18" charset="0"/>
              </a:rPr>
              <a:t>сопровождения.</a:t>
            </a:r>
            <a:endParaRPr lang="ru-RU" altLang="ru-RU" sz="2400" dirty="0">
              <a:solidFill>
                <a:srgbClr val="002060"/>
              </a:solidFill>
              <a:latin typeface="Sylfaen" pitchFamily="18" charset="0"/>
            </a:endParaRPr>
          </a:p>
        </p:txBody>
      </p:sp>
      <p:pic>
        <p:nvPicPr>
          <p:cNvPr id="12290" name="Picture 2" descr="Семьям и детя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908" y="141890"/>
            <a:ext cx="2133600" cy="16002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8" y="101736"/>
            <a:ext cx="7157243" cy="93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533400" y="152399"/>
            <a:ext cx="7848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ПРОСТРАНСТВО  </a:t>
            </a:r>
            <a:r>
              <a:rPr lang="ru-RU" sz="2400" b="1" dirty="0">
                <a:solidFill>
                  <a:srgbClr val="002060"/>
                </a:solidFill>
                <a:latin typeface="Sylfaen" panose="010A0502050306030303" pitchFamily="18" charset="0"/>
              </a:rPr>
              <a:t>РОДИТЕЛЬСКИХ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Sylfaen" panose="010A0502050306030303" pitchFamily="18" charset="0"/>
              </a:rPr>
              <a:t>ИНИЦИАТИВ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90600" y="1033669"/>
            <a:ext cx="70866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832F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Sylfaen" panose="010A0502050306030303" pitchFamily="18" charset="0"/>
              </a:rPr>
              <a:t>Семейные или родительские </a:t>
            </a:r>
            <a:r>
              <a:rPr lang="ru-RU" sz="24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клубы</a:t>
            </a:r>
          </a:p>
          <a:p>
            <a:pPr marL="342900" indent="-342900">
              <a:buClr>
                <a:srgbClr val="FF832F"/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Клуб </a:t>
            </a:r>
            <a:r>
              <a:rPr lang="ru-RU" sz="2400" dirty="0">
                <a:solidFill>
                  <a:srgbClr val="002060"/>
                </a:solidFill>
                <a:latin typeface="Sylfaen" panose="010A0502050306030303" pitchFamily="18" charset="0"/>
              </a:rPr>
              <a:t>молодой </a:t>
            </a:r>
            <a:r>
              <a:rPr lang="ru-RU" sz="24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семьи</a:t>
            </a:r>
          </a:p>
          <a:p>
            <a:pPr marL="342900" indent="-342900">
              <a:buClr>
                <a:srgbClr val="FF832F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Sylfaen" panose="010A0502050306030303" pitchFamily="18" charset="0"/>
              </a:rPr>
              <a:t>Клуб выходного </a:t>
            </a:r>
            <a:r>
              <a:rPr lang="ru-RU" sz="24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дня</a:t>
            </a:r>
          </a:p>
          <a:p>
            <a:pPr marL="342900" indent="-342900">
              <a:buClr>
                <a:srgbClr val="FF832F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Sylfaen" panose="010A0502050306030303" pitchFamily="18" charset="0"/>
              </a:rPr>
              <a:t>Участие </a:t>
            </a:r>
            <a:r>
              <a:rPr lang="ru-RU" sz="24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 родителей  в  работе органов </a:t>
            </a:r>
            <a:endParaRPr lang="ru-RU" sz="2400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342900" indent="-342900">
              <a:buClr>
                <a:srgbClr val="FF832F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Sylfaen" panose="010A0502050306030303" pitchFamily="18" charset="0"/>
              </a:rPr>
              <a:t>г</a:t>
            </a:r>
            <a:r>
              <a:rPr lang="ru-RU" sz="24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осударственно общественного управления «</a:t>
            </a:r>
            <a:r>
              <a:rPr lang="ru-RU" sz="2400" dirty="0">
                <a:solidFill>
                  <a:srgbClr val="002060"/>
                </a:solidFill>
                <a:latin typeface="Sylfaen" panose="010A0502050306030303" pitchFamily="18" charset="0"/>
              </a:rPr>
              <a:t>День Управляющего совета» </a:t>
            </a:r>
            <a:endParaRPr lang="ru-RU" sz="2400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342900" indent="-342900">
              <a:buClr>
                <a:srgbClr val="FF832F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Sylfaen" panose="010A0502050306030303" pitchFamily="18" charset="0"/>
              </a:rPr>
              <a:t>«День родительского самоуправления</a:t>
            </a:r>
            <a:r>
              <a:rPr lang="ru-RU" sz="24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</a:t>
            </a:r>
          </a:p>
          <a:p>
            <a:pPr marL="342900" indent="-342900">
              <a:buClr>
                <a:srgbClr val="FF832F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Sylfaen" panose="010A0502050306030303" pitchFamily="18" charset="0"/>
              </a:rPr>
              <a:t>«Дни родительской инициативы</a:t>
            </a:r>
            <a:r>
              <a:rPr lang="ru-RU" sz="24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</a:t>
            </a:r>
          </a:p>
          <a:p>
            <a:pPr marL="342900" indent="-342900">
              <a:buClr>
                <a:srgbClr val="FF832F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Sylfaen" panose="010A0502050306030303" pitchFamily="18" charset="0"/>
              </a:rPr>
              <a:t>Организация театральной </a:t>
            </a:r>
            <a:r>
              <a:rPr lang="ru-RU" sz="24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студии</a:t>
            </a:r>
          </a:p>
          <a:p>
            <a:pPr marL="342900" indent="-342900">
              <a:buClr>
                <a:srgbClr val="FF832F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Sylfaen" panose="010A0502050306030303" pitchFamily="18" charset="0"/>
              </a:rPr>
              <a:t>Организация семейного волонтерского </a:t>
            </a:r>
            <a:r>
              <a:rPr lang="ru-RU" sz="24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движения</a:t>
            </a:r>
          </a:p>
          <a:p>
            <a:pPr marL="342900" indent="-342900">
              <a:buClr>
                <a:srgbClr val="FF832F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Sylfaen" panose="010A0502050306030303" pitchFamily="18" charset="0"/>
              </a:rPr>
              <a:t>«Семейный забег» </a:t>
            </a:r>
            <a:endParaRPr lang="ru-RU" sz="2400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342900" indent="-342900">
              <a:buClr>
                <a:srgbClr val="FF832F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Sylfaen" panose="010A0502050306030303" pitchFamily="18" charset="0"/>
              </a:rPr>
              <a:t>Социокультурный проект «Азбука в России</a:t>
            </a:r>
            <a:r>
              <a:rPr lang="ru-RU" sz="24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</a:t>
            </a:r>
          </a:p>
          <a:p>
            <a:pPr marL="342900" indent="-342900">
              <a:buClr>
                <a:srgbClr val="FF832F"/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Интеллектуальные турниры</a:t>
            </a:r>
          </a:p>
          <a:p>
            <a:pPr marL="342900" indent="-342900">
              <a:buClr>
                <a:srgbClr val="FF832F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Sylfaen" panose="010A0502050306030303" pitchFamily="18" charset="0"/>
              </a:rPr>
              <a:t> «Выходной всей семьей» </a:t>
            </a:r>
            <a:endParaRPr lang="ru-RU" sz="2400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342900" indent="-342900">
              <a:buClr>
                <a:srgbClr val="FF832F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Sylfaen" panose="010A0502050306030303" pitchFamily="18" charset="0"/>
              </a:rPr>
              <a:t>«Мамина (папина) пятиминутка»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598" y="91226"/>
            <a:ext cx="3311204" cy="220746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ФОП ДО: плюсы и минус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93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" y="108401"/>
            <a:ext cx="8478838" cy="2442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685800" y="1184275"/>
            <a:ext cx="8683625" cy="443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14" y="4558353"/>
            <a:ext cx="8773211" cy="2834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23352" y="5669464"/>
            <a:ext cx="5828647" cy="1336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160">
              <a:spcBef>
                <a:spcPts val="80"/>
              </a:spcBef>
            </a:pPr>
            <a:r>
              <a:rPr lang="ru-RU" sz="4000" b="1" spc="-8" dirty="0" smtClean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НОВЫЕ  ТЕХНОЛОГИИ</a:t>
            </a:r>
          </a:p>
          <a:p>
            <a:pPr marL="10160">
              <a:spcBef>
                <a:spcPts val="80"/>
              </a:spcBef>
            </a:pPr>
            <a:r>
              <a:rPr lang="ru-RU" sz="4000" b="1" spc="-8" dirty="0" smtClean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ВЗАИМОДЕЙСТВИЯ</a:t>
            </a:r>
            <a:endParaRPr lang="ru-RU" sz="4000" b="1" spc="-8" dirty="0">
              <a:solidFill>
                <a:srgbClr val="002060"/>
              </a:solidFill>
              <a:latin typeface="Sylfaen" panose="010A0502050306030303" pitchFamily="18" charset="0"/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28800" y="668055"/>
            <a:ext cx="48768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В  ДИАЛОГЕ </a:t>
            </a:r>
          </a:p>
          <a:p>
            <a:r>
              <a:rPr lang="ru-RU" sz="40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С  РОДИТЕЛЯМИ </a:t>
            </a:r>
            <a:endParaRPr lang="ru-RU" sz="4000" b="1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48200" y="2438400"/>
            <a:ext cx="480527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КОМПЕТЕНТНОСЬ </a:t>
            </a:r>
          </a:p>
          <a:p>
            <a:r>
              <a:rPr lang="ru-RU" sz="40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В  ВОПРОСАХ </a:t>
            </a:r>
          </a:p>
          <a:p>
            <a:r>
              <a:rPr lang="ru-RU" sz="40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ПРОСВЕЩЕНИЯ РОДИТЕЛЕЙ</a:t>
            </a:r>
            <a:endParaRPr lang="ru-RU" sz="4000" b="1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559" y="228600"/>
            <a:ext cx="4590115" cy="2682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003" y="3200400"/>
            <a:ext cx="4751228" cy="2984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0745" y="6396332"/>
            <a:ext cx="7467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https://irzar.ru/prosveshhenie-roditelej-detej-doshkolnogo-vozrasta</a:t>
            </a:r>
            <a:r>
              <a:rPr lang="en-US" dirty="0" smtClean="0">
                <a:hlinkClick r:id="rId4"/>
              </a:rPr>
              <a:t>/</a:t>
            </a:r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72"/>
          <a:stretch/>
        </p:blipFill>
        <p:spPr bwMode="auto">
          <a:xfrm>
            <a:off x="1676400" y="609600"/>
            <a:ext cx="1563507" cy="1341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2228" y="2292459"/>
            <a:ext cx="3352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ФГБНУ  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«</a:t>
            </a:r>
            <a:r>
              <a:rPr lang="ru-RU" sz="2800" dirty="0">
                <a:solidFill>
                  <a:srgbClr val="002060"/>
                </a:solidFill>
                <a:latin typeface="Sylfaen" panose="010A0502050306030303" pitchFamily="18" charset="0"/>
              </a:rPr>
              <a:t>Институт развития, здоровья и адаптации ребенка</a:t>
            </a:r>
            <a:r>
              <a:rPr lang="ru-RU" sz="28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</a:t>
            </a:r>
            <a:endParaRPr lang="ru-RU" sz="2800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378" y="4531345"/>
            <a:ext cx="17145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23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87" y="290423"/>
            <a:ext cx="2857500" cy="9239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93335" y="1952357"/>
            <a:ext cx="29277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Sylfaen" panose="010A0502050306030303" pitchFamily="18" charset="0"/>
                <a:hlinkClick r:id="rId3"/>
              </a:rPr>
              <a:t>РОДИТЕЛЬСКОЕ ПРОСВЕЩЕНИЕ</a:t>
            </a:r>
            <a:endParaRPr lang="ru-RU" sz="2400" b="1" dirty="0">
              <a:latin typeface="Sylfaen" panose="010A050205030603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4055" y="3204298"/>
            <a:ext cx="2895600" cy="1066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7E6FE"/>
                </a:solidFill>
                <a:hlinkClick r:id="rId4"/>
              </a:rPr>
              <a:t>РОДИТЕЛЮ  ДОШКОЛЬНИКА </a:t>
            </a:r>
            <a:endParaRPr lang="ru-RU" sz="2400" b="1" dirty="0">
              <a:solidFill>
                <a:srgbClr val="F7E6F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4055" y="5105400"/>
            <a:ext cx="2947012" cy="10109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hlinkClick r:id="rId5"/>
              </a:rPr>
              <a:t>РОДИТЕЛЮ  ШКОЛЬНИКА 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48318" y="1683038"/>
            <a:ext cx="30061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Sylfaen" panose="010A0502050306030303" pitchFamily="18" charset="0"/>
                <a:hlinkClick r:id="rId6"/>
              </a:rPr>
              <a:t>МЕТОДИЧЕСКИЕ РЕКОМЕНДАЦИИ</a:t>
            </a:r>
            <a:endParaRPr lang="ru-RU" sz="2400" b="1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887" y="2798563"/>
            <a:ext cx="2518360" cy="3633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990324" y="1688460"/>
            <a:ext cx="24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hlinkClick r:id="rId8"/>
              </a:rPr>
              <a:t>ОСОЗНАННОЕ РОДИТЕЛЬСТВО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0579" y="2652050"/>
            <a:ext cx="2498449" cy="35732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74055" y="200874"/>
            <a:ext cx="42745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Sylfaen" panose="010A0502050306030303" pitchFamily="18" charset="0"/>
                <a:ea typeface="Mont"/>
                <a:cs typeface="Mont"/>
                <a:sym typeface="Mont"/>
              </a:rPr>
              <a:t>ЦЕНТР МЕТОДИЧЕСКОГО СОПРОВОЖДЕНИЯ.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Sylfaen" panose="010A0502050306030303" pitchFamily="18" charset="0"/>
                <a:ea typeface="Mont"/>
                <a:cs typeface="Mont"/>
                <a:sym typeface="Mont"/>
              </a:rPr>
              <a:t>ВЗАИМОДЕЙСТВИЕ С РОДИТЕЛЯМИ</a:t>
            </a:r>
            <a:endParaRPr lang="ru-RU" b="1" dirty="0">
              <a:solidFill>
                <a:srgbClr val="002060"/>
              </a:solidFill>
              <a:latin typeface="Sylfaen" panose="010A0502050306030303" pitchFamily="18" charset="0"/>
              <a:ea typeface="Mont"/>
              <a:cs typeface="Mont"/>
              <a:sym typeface="Mont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803" y="89794"/>
            <a:ext cx="156210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828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5" name="TextBox 2"/>
          <p:cNvSpPr txBox="1">
            <a:spLocks noChangeArrowheads="1"/>
          </p:cNvSpPr>
          <p:nvPr/>
        </p:nvSpPr>
        <p:spPr bwMode="auto">
          <a:xfrm>
            <a:off x="533400" y="1066800"/>
            <a:ext cx="87630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dirty="0" smtClean="0">
                <a:solidFill>
                  <a:srgbClr val="FF6600"/>
                </a:solidFill>
                <a:latin typeface="Sylfaen" pitchFamily="18" charset="0"/>
              </a:rPr>
              <a:t>С УВАЖЕНИЕМ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dirty="0" smtClean="0">
                <a:solidFill>
                  <a:srgbClr val="FF6600"/>
                </a:solidFill>
                <a:latin typeface="Sylfaen" pitchFamily="18" charset="0"/>
              </a:rPr>
              <a:t>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dirty="0" smtClean="0">
                <a:solidFill>
                  <a:srgbClr val="FF6600"/>
                </a:solidFill>
                <a:latin typeface="Sylfaen" pitchFamily="18" charset="0"/>
              </a:rPr>
              <a:t>БЛАГОДАРНОСТЬЮ !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4800" b="1" dirty="0">
              <a:solidFill>
                <a:srgbClr val="FF6600"/>
              </a:solidFill>
              <a:latin typeface="Sylfae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dirty="0" smtClean="0">
                <a:solidFill>
                  <a:srgbClr val="002060"/>
                </a:solidFill>
                <a:latin typeface="Sylfaen" pitchFamily="18" charset="0"/>
              </a:rPr>
              <a:t>«Екатеринбургский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dirty="0" smtClean="0">
                <a:solidFill>
                  <a:srgbClr val="002060"/>
                </a:solidFill>
                <a:latin typeface="Sylfaen" pitchFamily="18" charset="0"/>
              </a:rPr>
              <a:t>Дом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dirty="0" smtClean="0">
                <a:solidFill>
                  <a:srgbClr val="002060"/>
                </a:solidFill>
                <a:latin typeface="Sylfaen" pitchFamily="18" charset="0"/>
              </a:rPr>
              <a:t>Учителя!</a:t>
            </a:r>
            <a:endParaRPr lang="ru-RU" altLang="ru-RU" sz="4800" b="1" dirty="0">
              <a:solidFill>
                <a:srgbClr val="00206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692821"/>
            <a:ext cx="5601797" cy="3393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411" y="978043"/>
            <a:ext cx="4506259" cy="2685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24" y="766253"/>
            <a:ext cx="5091481" cy="2792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ject 2"/>
          <p:cNvSpPr txBox="1"/>
          <p:nvPr/>
        </p:nvSpPr>
        <p:spPr>
          <a:xfrm>
            <a:off x="8951163" y="6097706"/>
            <a:ext cx="61976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12"/>
              </a:lnSpc>
            </a:pPr>
            <a:r>
              <a:rPr sz="960" spc="-48" dirty="0">
                <a:solidFill>
                  <a:srgbClr val="888888"/>
                </a:solidFill>
                <a:latin typeface="Calibri"/>
                <a:cs typeface="Calibri"/>
              </a:rPr>
              <a:t>3</a:t>
            </a:r>
            <a:endParaRPr sz="96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6861" y="1094375"/>
            <a:ext cx="3855426" cy="241092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0160" algn="just">
              <a:lnSpc>
                <a:spcPts val="1644"/>
              </a:lnSpc>
              <a:spcBef>
                <a:spcPts val="80"/>
              </a:spcBef>
            </a:pPr>
            <a:r>
              <a:rPr lang="ru-RU" sz="2000" spc="-8" dirty="0" smtClean="0">
                <a:solidFill>
                  <a:srgbClr val="7030A0"/>
                </a:solidFill>
                <a:latin typeface="Mak" panose="020B0604020202020204" charset="0"/>
                <a:cs typeface="Calibri"/>
              </a:rPr>
              <a:t>.</a:t>
            </a:r>
            <a:endParaRPr sz="2000" dirty="0">
              <a:solidFill>
                <a:srgbClr val="7030A0"/>
              </a:solidFill>
              <a:latin typeface="Mak" panose="020B0604020202020204" charset="0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95718" y="325107"/>
            <a:ext cx="7267175" cy="441146"/>
          </a:xfrm>
          <a:prstGeom prst="rect">
            <a:avLst/>
          </a:prstGeom>
          <a:noFill/>
        </p:spPr>
        <p:txBody>
          <a:bodyPr vert="horz" wrap="square" lIns="0" tIns="10160" rIns="0" bIns="0" rtlCol="0">
            <a:spAutoFit/>
          </a:bodyPr>
          <a:lstStyle/>
          <a:p>
            <a:pPr marL="10160" algn="ctr">
              <a:spcBef>
                <a:spcPts val="80"/>
              </a:spcBef>
            </a:pPr>
            <a:r>
              <a:rPr lang="ru-RU" sz="2800" b="1" spc="-8" dirty="0" smtClean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НАШ  ПРОФЕССИОНАЛЬНЫЙ ВЫБОР </a:t>
            </a:r>
            <a:endParaRPr sz="2800" dirty="0">
              <a:solidFill>
                <a:srgbClr val="002060"/>
              </a:solidFill>
              <a:latin typeface="Sylfaen" panose="010A0502050306030303" pitchFamily="18" charset="0"/>
              <a:cs typeface="Calibri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13608" y="1026546"/>
            <a:ext cx="4805275" cy="3072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">
              <a:spcBef>
                <a:spcPts val="80"/>
              </a:spcBef>
            </a:pPr>
            <a:r>
              <a:rPr lang="ru-RU" sz="3200" b="1" spc="-8" dirty="0" smtClean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Решение новых</a:t>
            </a:r>
            <a:r>
              <a:rPr lang="ru-RU" sz="3200" spc="-8" dirty="0" smtClean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3200" b="1" spc="-8" dirty="0" smtClean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социальных  запросов семей </a:t>
            </a:r>
            <a:r>
              <a:rPr lang="ru-RU" sz="3200" b="1" spc="-8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3200" b="1" spc="-8" dirty="0" smtClean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3200" spc="-8" dirty="0" smtClean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или </a:t>
            </a:r>
          </a:p>
          <a:p>
            <a:pPr marL="10160">
              <a:spcBef>
                <a:spcPts val="80"/>
              </a:spcBef>
            </a:pPr>
            <a:r>
              <a:rPr lang="ru-RU" sz="3200" b="1" spc="-8" dirty="0" smtClean="0">
                <a:solidFill>
                  <a:srgbClr val="FF832F"/>
                </a:solidFill>
                <a:latin typeface="Sylfaen" panose="010A0502050306030303" pitchFamily="18" charset="0"/>
                <a:cs typeface="Calibri"/>
              </a:rPr>
              <a:t>старые технологии взаимодействия</a:t>
            </a:r>
          </a:p>
          <a:p>
            <a:pPr marL="10160" algn="ctr">
              <a:spcBef>
                <a:spcPts val="80"/>
              </a:spcBef>
            </a:pPr>
            <a:endParaRPr lang="ru-RU" sz="3200" b="1" spc="-8" dirty="0" smtClean="0">
              <a:solidFill>
                <a:srgbClr val="FF832F"/>
              </a:solidFill>
              <a:latin typeface="Sylfaen" panose="010A0502050306030303" pitchFamily="18" charset="0"/>
              <a:cs typeface="Calibri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894667" y="1155200"/>
            <a:ext cx="4358761" cy="2605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">
              <a:spcBef>
                <a:spcPts val="80"/>
              </a:spcBef>
            </a:pPr>
            <a:r>
              <a:rPr lang="ru-RU" sz="3200" b="1" spc="-8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Д</a:t>
            </a:r>
            <a:r>
              <a:rPr lang="ru-RU" sz="3200" b="1" spc="-8" dirty="0" smtClean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иалог </a:t>
            </a:r>
          </a:p>
          <a:p>
            <a:pPr marL="10160">
              <a:spcBef>
                <a:spcPts val="80"/>
              </a:spcBef>
            </a:pPr>
            <a:r>
              <a:rPr lang="ru-RU" sz="3200" b="1" spc="-8" dirty="0" smtClean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с родителями </a:t>
            </a:r>
          </a:p>
          <a:p>
            <a:pPr marL="10160">
              <a:spcBef>
                <a:spcPts val="80"/>
              </a:spcBef>
            </a:pPr>
            <a:r>
              <a:rPr lang="ru-RU" sz="3200" spc="-8" dirty="0" smtClean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или</a:t>
            </a:r>
          </a:p>
          <a:p>
            <a:pPr marL="10160">
              <a:spcBef>
                <a:spcPts val="80"/>
              </a:spcBef>
            </a:pPr>
            <a:r>
              <a:rPr lang="ru-RU" sz="3200" b="1" spc="-8" dirty="0" smtClean="0">
                <a:solidFill>
                  <a:srgbClr val="FF832F"/>
                </a:solidFill>
                <a:latin typeface="Sylfaen" panose="010A0502050306030303" pitchFamily="18" charset="0"/>
                <a:cs typeface="Calibri"/>
              </a:rPr>
              <a:t>монологические </a:t>
            </a:r>
          </a:p>
          <a:p>
            <a:pPr marL="10160">
              <a:spcBef>
                <a:spcPts val="80"/>
              </a:spcBef>
            </a:pPr>
            <a:r>
              <a:rPr lang="ru-RU" sz="3200" b="1" spc="-8" dirty="0" smtClean="0">
                <a:solidFill>
                  <a:srgbClr val="FF832F"/>
                </a:solidFill>
                <a:latin typeface="Sylfaen" panose="010A0502050306030303" pitchFamily="18" charset="0"/>
                <a:cs typeface="Calibri"/>
              </a:rPr>
              <a:t>формы общения</a:t>
            </a:r>
            <a:endParaRPr lang="ru-RU" sz="3200" b="1" dirty="0">
              <a:solidFill>
                <a:srgbClr val="FF832F"/>
              </a:solidFill>
              <a:latin typeface="Sylfaen" panose="010A0502050306030303" pitchFamily="18" charset="0"/>
              <a:cs typeface="Calibri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543301" y="3954591"/>
            <a:ext cx="5029369" cy="3085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">
              <a:spcBef>
                <a:spcPts val="80"/>
              </a:spcBef>
            </a:pPr>
            <a:r>
              <a:rPr lang="ru-RU" sz="3200" b="1" spc="-8" dirty="0" smtClean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Профессиональная </a:t>
            </a:r>
          </a:p>
          <a:p>
            <a:pPr marL="10160">
              <a:spcBef>
                <a:spcPts val="80"/>
              </a:spcBef>
            </a:pPr>
            <a:r>
              <a:rPr lang="ru-RU" sz="3200" b="1" spc="-8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п</a:t>
            </a:r>
            <a:r>
              <a:rPr lang="ru-RU" sz="3200" b="1" spc="-8" dirty="0" smtClean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омощь родителям </a:t>
            </a:r>
          </a:p>
          <a:p>
            <a:pPr marL="10160">
              <a:spcBef>
                <a:spcPts val="80"/>
              </a:spcBef>
            </a:pPr>
            <a:r>
              <a:rPr lang="ru-RU" sz="3200" spc="-8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и</a:t>
            </a:r>
            <a:r>
              <a:rPr lang="ru-RU" sz="3200" spc="-8" dirty="0" smtClean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ли  </a:t>
            </a:r>
          </a:p>
          <a:p>
            <a:pPr marL="10160">
              <a:spcBef>
                <a:spcPts val="80"/>
              </a:spcBef>
            </a:pPr>
            <a:r>
              <a:rPr lang="ru-RU" sz="3200" b="1" spc="-8" dirty="0" err="1" smtClean="0">
                <a:solidFill>
                  <a:srgbClr val="FF832F"/>
                </a:solidFill>
                <a:latin typeface="Sylfaen" panose="010A0502050306030303" pitchFamily="18" charset="0"/>
                <a:cs typeface="Calibri"/>
              </a:rPr>
              <a:t>некомпетентнось</a:t>
            </a:r>
            <a:r>
              <a:rPr lang="ru-RU" sz="3200" b="1" spc="-8" dirty="0" smtClean="0">
                <a:solidFill>
                  <a:srgbClr val="FF832F"/>
                </a:solidFill>
                <a:latin typeface="Sylfaen" panose="010A0502050306030303" pitchFamily="18" charset="0"/>
                <a:cs typeface="Calibri"/>
              </a:rPr>
              <a:t> в  вопросах просвещения родителей</a:t>
            </a:r>
            <a:endParaRPr lang="ru-RU" sz="3200" dirty="0">
              <a:solidFill>
                <a:srgbClr val="FF832F"/>
              </a:solidFill>
              <a:latin typeface="Sylfaen" panose="010A0502050306030303" pitchFamily="18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04" y="5168316"/>
            <a:ext cx="2153093" cy="19182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711" y="269647"/>
            <a:ext cx="849268" cy="5686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522071" y="207905"/>
            <a:ext cx="1018874" cy="68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3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"/>
            <a:ext cx="915035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1143000" y="234950"/>
            <a:ext cx="7162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Sylfaen" pitchFamily="18" charset="0"/>
              </a:rPr>
              <a:t>КОНЦЕПЦИЯ  РАЗВИТИЯ ДОШКОЛЬНОГО ОБРАЗОВАНИЯ </a:t>
            </a:r>
            <a:r>
              <a:rPr lang="ru-RU" altLang="ru-RU" sz="2400" b="1" dirty="0" smtClean="0">
                <a:solidFill>
                  <a:srgbClr val="002060"/>
                </a:solidFill>
                <a:latin typeface="Sylfaen" pitchFamily="18" charset="0"/>
              </a:rPr>
              <a:t> НА ПЕРИОД  </a:t>
            </a:r>
            <a:r>
              <a:rPr lang="ru-RU" altLang="ru-RU" sz="2400" b="1" dirty="0">
                <a:solidFill>
                  <a:srgbClr val="002060"/>
                </a:solidFill>
                <a:latin typeface="Sylfaen" pitchFamily="18" charset="0"/>
              </a:rPr>
              <a:t>ДО 2030 ГОДА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12775" y="1676400"/>
            <a:ext cx="855631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rgbClr val="002060"/>
                </a:solidFill>
                <a:latin typeface="Sylfaen" panose="010A0502050306030303" pitchFamily="18" charset="0"/>
                <a:cs typeface="+mn-cs"/>
              </a:rPr>
              <a:t>Создание системы формирования ответственного </a:t>
            </a:r>
            <a:r>
              <a:rPr lang="ru-RU" sz="3200" dirty="0" err="1">
                <a:solidFill>
                  <a:srgbClr val="002060"/>
                </a:solidFill>
                <a:latin typeface="Sylfaen" panose="010A0502050306030303" pitchFamily="18" charset="0"/>
                <a:cs typeface="+mn-cs"/>
              </a:rPr>
              <a:t>родительства</a:t>
            </a:r>
            <a:r>
              <a:rPr lang="ru-RU" sz="3200" dirty="0">
                <a:solidFill>
                  <a:srgbClr val="002060"/>
                </a:solidFill>
                <a:latin typeface="Sylfaen" panose="010A0502050306030303" pitchFamily="18" charset="0"/>
                <a:cs typeface="+mn-cs"/>
              </a:rPr>
              <a:t>; </a:t>
            </a:r>
            <a:r>
              <a:rPr lang="ru-RU" sz="3200" b="1" dirty="0">
                <a:solidFill>
                  <a:srgbClr val="FF6600"/>
                </a:solidFill>
                <a:latin typeface="Sylfaen" panose="010A0502050306030303" pitchFamily="18" charset="0"/>
                <a:cs typeface="+mn-cs"/>
              </a:rPr>
              <a:t>разработка и внедрение программ просветительской деятельности </a:t>
            </a:r>
            <a:r>
              <a:rPr lang="ru-RU" sz="3200" dirty="0">
                <a:solidFill>
                  <a:srgbClr val="002060"/>
                </a:solidFill>
                <a:latin typeface="Sylfaen" panose="010A0502050306030303" pitchFamily="18" charset="0"/>
                <a:cs typeface="+mn-cs"/>
              </a:rPr>
              <a:t>для родителей (законных представителей), детей младенческого, раннего и дошкольного возрастов, </a:t>
            </a:r>
            <a:r>
              <a:rPr lang="ru-RU" sz="3200" b="1" dirty="0">
                <a:solidFill>
                  <a:srgbClr val="FF6600"/>
                </a:solidFill>
                <a:latin typeface="Sylfaen" panose="010A0502050306030303" pitchFamily="18" charset="0"/>
                <a:cs typeface="+mn-cs"/>
              </a:rPr>
              <a:t>оказание профессиональной, консультативной помощи семье</a:t>
            </a:r>
            <a:r>
              <a:rPr lang="ru-RU" sz="3200" b="1" dirty="0">
                <a:solidFill>
                  <a:srgbClr val="002060"/>
                </a:solidFill>
                <a:latin typeface="Sylfaen" panose="010A0502050306030303" pitchFamily="18" charset="0"/>
                <a:cs typeface="+mn-cs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Sylfaen" panose="010A0502050306030303" pitchFamily="18" charset="0"/>
                <a:cs typeface="+mn-cs"/>
              </a:rPr>
              <a:t>в воспитании, обучении и развитии ребенка. </a:t>
            </a:r>
          </a:p>
        </p:txBody>
      </p:sp>
      <p:sp>
        <p:nvSpPr>
          <p:cNvPr id="14344" name="AutoShape 6" descr="https://xn--80adrabb4aegksdjbafk0u.xn--p1ai/local/templates/main/images/logo-big_v1_2023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4345" name="AutoShape 8" descr="https://xn--80adrabb4aegksdjbafk0u.xn--p1ai/local/templates/main/images/logo-big_v1_2023.sv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51" y="2408597"/>
            <a:ext cx="9037638" cy="413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8686800" cy="1089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Прямоугольник 6"/>
          <p:cNvSpPr>
            <a:spLocks noChangeArrowheads="1"/>
          </p:cNvSpPr>
          <p:nvPr/>
        </p:nvSpPr>
        <p:spPr bwMode="auto">
          <a:xfrm>
            <a:off x="914400" y="410557"/>
            <a:ext cx="7848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573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02060"/>
                </a:solidFill>
                <a:latin typeface="Sylfaen" pitchFamily="18" charset="0"/>
              </a:rPr>
              <a:t>ПРОСВЕЩЕНИЕ   РОДИТЕЛЕЙ ДЕТЕЙ ДОШКОЛЬНОГО  ВОЗРАСТА</a:t>
            </a:r>
            <a:endParaRPr lang="ru-RU" altLang="ru-RU" sz="1600" b="1" dirty="0">
              <a:solidFill>
                <a:srgbClr val="002060"/>
              </a:solidFill>
              <a:latin typeface="Sylfae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8651" y="2962374"/>
            <a:ext cx="886221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ПРОСВЕТИТЕЛЬСКАЯ ДЕЯТЕЛЬНОСТЬ </a:t>
            </a:r>
            <a:r>
              <a:rPr lang="ru-RU" sz="28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– это деятельность </a:t>
            </a:r>
            <a:r>
              <a:rPr lang="ru-RU" sz="2800" b="1" dirty="0" smtClean="0">
                <a:solidFill>
                  <a:srgbClr val="FF6600"/>
                </a:solidFill>
                <a:latin typeface="Sylfaen" panose="010A0502050306030303" pitchFamily="18" charset="0"/>
              </a:rPr>
              <a:t>вне рамок образовательных программ</a:t>
            </a:r>
            <a:r>
              <a:rPr lang="ru-RU" sz="28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, направленная </a:t>
            </a:r>
            <a:r>
              <a:rPr lang="ru-RU" sz="28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на распространение знаний, умений, навыков, ценностных установок, опыта и компетенции </a:t>
            </a:r>
            <a:r>
              <a:rPr lang="ru-RU" sz="28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в целях интеллектуального, духовно-нравственного, творческого, физического и (или) профессионального </a:t>
            </a:r>
            <a:r>
              <a:rPr lang="ru-RU" sz="28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развития человека, удовлетворения его образовательных потребностей и интересов.</a:t>
            </a:r>
            <a:endParaRPr lang="ru-RU" sz="2800" b="1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2000" y="1284929"/>
            <a:ext cx="38560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002060"/>
                </a:solidFill>
                <a:latin typeface="Sylfaen" pitchFamily="18" charset="0"/>
              </a:rPr>
              <a:t>мера государственной поддержки  семьи 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940159" y="1284929"/>
            <a:ext cx="46661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инструмент  формирования единого образовательного пространства</a:t>
            </a:r>
            <a:endParaRPr lang="ru-RU" sz="2800" b="1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19918" y="304800"/>
            <a:ext cx="4800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ПРОГРАММА  ПРОСВЕЩЕНИЯ  РОДИТЕЛЕЙ  (ЗАКОННЫХ  ПРЕДСТАВИТЕЛЕЙ) ДЕТЕЙ РАННЕГО И ДОШКОЛЬНОГО ВОЗРАСТОВ, ПОСЕЩАЮЩИХ ДОО</a:t>
            </a:r>
            <a:endParaRPr lang="ru-RU" sz="3200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693" y="4829114"/>
            <a:ext cx="1807724" cy="180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24" y="286407"/>
            <a:ext cx="4338918" cy="6513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477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9586"/>
            <a:ext cx="3886200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840" y="2357248"/>
            <a:ext cx="3230481" cy="76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2560" y="836059"/>
            <a:ext cx="4294838" cy="2056234"/>
          </a:xfrm>
        </p:spPr>
        <p:txBody>
          <a:bodyPr>
            <a:noAutofit/>
          </a:bodyPr>
          <a:lstStyle/>
          <a:p>
            <a:pPr algn="just">
              <a:buClr>
                <a:srgbClr val="FF6600"/>
              </a:buClr>
              <a:buSzPct val="109000"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Sylfaen" panose="010A0502050306030303" pitchFamily="18" charset="0"/>
              </a:rPr>
              <a:t>Изменение </a:t>
            </a:r>
            <a:r>
              <a:rPr lang="ru-RU" sz="2400" b="1" dirty="0">
                <a:solidFill>
                  <a:srgbClr val="002060"/>
                </a:solidFill>
                <a:latin typeface="Sylfaen" panose="010A0502050306030303" pitchFamily="18" charset="0"/>
              </a:rPr>
              <a:t>подходов к взаимодействию </a:t>
            </a:r>
            <a:r>
              <a:rPr lang="ru-RU" sz="2400" dirty="0">
                <a:solidFill>
                  <a:srgbClr val="002060"/>
                </a:solidFill>
                <a:latin typeface="Sylfaen" panose="010A0502050306030303" pitchFamily="18" charset="0"/>
              </a:rPr>
              <a:t>семьи и </a:t>
            </a:r>
            <a:r>
              <a:rPr lang="ru-RU" sz="24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дошкольной образовательной </a:t>
            </a:r>
            <a:r>
              <a:rPr lang="ru-RU" sz="2400" dirty="0">
                <a:solidFill>
                  <a:srgbClr val="002060"/>
                </a:solidFill>
                <a:latin typeface="Sylfaen" panose="010A0502050306030303" pitchFamily="18" charset="0"/>
              </a:rPr>
              <a:t>организации.</a:t>
            </a:r>
          </a:p>
          <a:p>
            <a:pPr algn="just">
              <a:buClr>
                <a:srgbClr val="FF6600"/>
              </a:buClr>
              <a:buSzPct val="109000"/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Наличие </a:t>
            </a:r>
            <a:r>
              <a:rPr lang="ru-RU" sz="2400" dirty="0">
                <a:solidFill>
                  <a:srgbClr val="002060"/>
                </a:solidFill>
                <a:latin typeface="Sylfaen" panose="010A0502050306030303" pitchFamily="18" charset="0"/>
              </a:rPr>
              <a:t>социального и государственного заказа на формирование поколения </a:t>
            </a:r>
            <a:r>
              <a:rPr lang="ru-RU" sz="2400" b="1" dirty="0">
                <a:solidFill>
                  <a:srgbClr val="002060"/>
                </a:solidFill>
                <a:latin typeface="Sylfaen" panose="010A0502050306030303" pitchFamily="18" charset="0"/>
              </a:rPr>
              <a:t>ответственных и компетентных </a:t>
            </a:r>
            <a:r>
              <a:rPr lang="ru-RU" sz="2400" dirty="0">
                <a:solidFill>
                  <a:srgbClr val="002060"/>
                </a:solidFill>
                <a:latin typeface="Sylfaen" panose="010A0502050306030303" pitchFamily="18" charset="0"/>
              </a:rPr>
              <a:t>родителей.</a:t>
            </a:r>
          </a:p>
          <a:p>
            <a:pPr algn="just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ru-RU" sz="4000" dirty="0">
              <a:solidFill>
                <a:schemeClr val="tx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10200" y="3352800"/>
            <a:ext cx="42603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FF6600"/>
              </a:buClr>
              <a:buSzPct val="113000"/>
            </a:pPr>
            <a:r>
              <a:rPr lang="ru-RU" sz="2400" b="1" dirty="0" smtClean="0">
                <a:solidFill>
                  <a:srgbClr val="FF832F"/>
                </a:solidFill>
                <a:latin typeface="Sylfaen" panose="010A0502050306030303" pitchFamily="18" charset="0"/>
              </a:rPr>
              <a:t>ПРОГРАММА ПОМОЖЕТ ПЕДАГОГАМ:</a:t>
            </a:r>
          </a:p>
          <a:p>
            <a:pPr marL="342900" indent="-342900" algn="just">
              <a:buClr>
                <a:srgbClr val="FF6600"/>
              </a:buClr>
              <a:buSzPct val="113000"/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Грамотно </a:t>
            </a:r>
            <a:r>
              <a:rPr lang="ru-RU" sz="2400" dirty="0">
                <a:solidFill>
                  <a:srgbClr val="002060"/>
                </a:solidFill>
                <a:latin typeface="Sylfaen" panose="010A0502050306030303" pitchFamily="18" charset="0"/>
              </a:rPr>
              <a:t>осуществлять </a:t>
            </a:r>
            <a:r>
              <a:rPr lang="ru-RU" sz="2400" b="1" dirty="0">
                <a:solidFill>
                  <a:srgbClr val="002060"/>
                </a:solidFill>
                <a:latin typeface="Sylfaen" panose="010A0502050306030303" pitchFamily="18" charset="0"/>
              </a:rPr>
              <a:t>просветительскую деятельность</a:t>
            </a:r>
            <a:r>
              <a:rPr lang="ru-RU" sz="2400" dirty="0">
                <a:solidFill>
                  <a:srgbClr val="002060"/>
                </a:solidFill>
                <a:latin typeface="Sylfaen" panose="010A0502050306030303" pitchFamily="18" charset="0"/>
              </a:rPr>
              <a:t>.</a:t>
            </a:r>
          </a:p>
          <a:p>
            <a:pPr marL="342900" indent="-342900" algn="just">
              <a:buClr>
                <a:srgbClr val="FF6600"/>
              </a:buClr>
              <a:buSzPct val="113000"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Sylfaen" panose="010A0502050306030303" pitchFamily="18" charset="0"/>
              </a:rPr>
              <a:t>Использовать </a:t>
            </a:r>
            <a:r>
              <a:rPr lang="ru-RU" sz="2400" b="1" dirty="0">
                <a:solidFill>
                  <a:srgbClr val="002060"/>
                </a:solidFill>
                <a:latin typeface="Sylfaen" panose="010A0502050306030303" pitchFamily="18" charset="0"/>
              </a:rPr>
              <a:t>актуальное содержание.</a:t>
            </a:r>
          </a:p>
          <a:p>
            <a:pPr marL="342900" indent="-342900" algn="just">
              <a:buClr>
                <a:srgbClr val="FF6600"/>
              </a:buClr>
              <a:buSzPct val="113000"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Sylfaen" panose="010A0502050306030303" pitchFamily="18" charset="0"/>
              </a:rPr>
              <a:t>Выбирать </a:t>
            </a:r>
            <a:r>
              <a:rPr lang="ru-RU" sz="2400" b="1" dirty="0">
                <a:solidFill>
                  <a:srgbClr val="002060"/>
                </a:solidFill>
                <a:latin typeface="Sylfaen" panose="010A0502050306030303" pitchFamily="18" charset="0"/>
              </a:rPr>
              <a:t>эффективные формы сотрудничества.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1200" y="185032"/>
            <a:ext cx="2117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Sylfaen" panose="010A0502050306030303" pitchFamily="18" charset="0"/>
              </a:rPr>
              <a:t>ЗАЧЕМ?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19290" y="2526841"/>
            <a:ext cx="2117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Sylfaen" panose="010A0502050306030303" pitchFamily="18" charset="0"/>
              </a:rPr>
              <a:t>ЗАЧЕМ?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0873"/>
            <a:ext cx="3159099" cy="209783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BBCFB4"/>
              </a:clrFrom>
              <a:clrTo>
                <a:srgbClr val="BBCFB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54" y="4582510"/>
            <a:ext cx="4258850" cy="248432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432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624"/>
            <a:ext cx="9296400" cy="2203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0600" y="2971800"/>
            <a:ext cx="8534400" cy="4012142"/>
          </a:xfrm>
        </p:spPr>
        <p:txBody>
          <a:bodyPr/>
          <a:lstStyle/>
          <a:p>
            <a:pPr algn="just">
              <a:buFont typeface="+mj-lt"/>
              <a:buAutoNum type="arabicPeriod"/>
            </a:pPr>
            <a:r>
              <a:rPr lang="ru-RU" sz="18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Просвещение </a:t>
            </a:r>
            <a:r>
              <a:rPr lang="ru-RU" sz="1800" b="1" dirty="0">
                <a:solidFill>
                  <a:srgbClr val="002060"/>
                </a:solidFill>
                <a:latin typeface="Sylfaen" panose="010A0502050306030303" pitchFamily="18" charset="0"/>
              </a:rPr>
              <a:t>родителей о ключевых изменениях </a:t>
            </a:r>
            <a:r>
              <a:rPr lang="ru-RU" sz="1800" dirty="0">
                <a:solidFill>
                  <a:srgbClr val="002060"/>
                </a:solidFill>
                <a:latin typeface="Sylfaen" panose="010A0502050306030303" pitchFamily="18" charset="0"/>
              </a:rPr>
              <a:t>в развитии детей (физическом и психическом) всех возрастов</a:t>
            </a:r>
            <a:r>
              <a:rPr lang="ru-RU" sz="18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.</a:t>
            </a:r>
            <a:endParaRPr lang="ru-RU" sz="1800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algn="just">
              <a:buFont typeface="+mj-lt"/>
              <a:buAutoNum type="arabicPeriod"/>
            </a:pPr>
            <a:r>
              <a:rPr lang="ru-RU" sz="1800" b="1" dirty="0">
                <a:solidFill>
                  <a:srgbClr val="002060"/>
                </a:solidFill>
                <a:latin typeface="Sylfaen" panose="010A0502050306030303" pitchFamily="18" charset="0"/>
              </a:rPr>
              <a:t>Формирование у родителей ценностей</a:t>
            </a:r>
            <a:r>
              <a:rPr lang="ru-RU" sz="1800" dirty="0">
                <a:solidFill>
                  <a:srgbClr val="002060"/>
                </a:solidFill>
                <a:latin typeface="Sylfaen" panose="010A0502050306030303" pitchFamily="18" charset="0"/>
              </a:rPr>
              <a:t> осознанного </a:t>
            </a:r>
            <a:r>
              <a:rPr lang="ru-RU" sz="1800" dirty="0" err="1">
                <a:solidFill>
                  <a:srgbClr val="002060"/>
                </a:solidFill>
                <a:latin typeface="Sylfaen" panose="010A0502050306030303" pitchFamily="18" charset="0"/>
              </a:rPr>
              <a:t>родительства</a:t>
            </a:r>
            <a:r>
              <a:rPr lang="ru-RU" sz="1800" dirty="0">
                <a:solidFill>
                  <a:srgbClr val="002060"/>
                </a:solidFill>
                <a:latin typeface="Sylfaen" panose="010A0502050306030303" pitchFamily="18" charset="0"/>
              </a:rPr>
              <a:t> для благополучия семьи и ребёнка</a:t>
            </a:r>
            <a:r>
              <a:rPr lang="ru-RU" sz="18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.</a:t>
            </a:r>
            <a:endParaRPr lang="ru-RU" sz="1800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algn="just">
              <a:buFont typeface="+mj-lt"/>
              <a:buAutoNum type="arabicPeriod"/>
            </a:pPr>
            <a:r>
              <a:rPr lang="ru-RU" sz="1800" b="1" dirty="0">
                <a:solidFill>
                  <a:srgbClr val="002060"/>
                </a:solidFill>
                <a:latin typeface="Sylfaen" panose="010A0502050306030303" pitchFamily="18" charset="0"/>
              </a:rPr>
              <a:t>Объяснение родителям важности их участия </a:t>
            </a:r>
            <a:r>
              <a:rPr lang="ru-RU" sz="1800" dirty="0">
                <a:solidFill>
                  <a:srgbClr val="002060"/>
                </a:solidFill>
                <a:latin typeface="Sylfaen" panose="010A0502050306030303" pitchFamily="18" charset="0"/>
              </a:rPr>
              <a:t>в образовании и воспитании детей (младенческого, раннего, дошкольного возраста</a:t>
            </a:r>
            <a:r>
              <a:rPr lang="ru-RU" sz="18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).</a:t>
            </a:r>
            <a:endParaRPr lang="ru-RU" sz="1800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algn="just">
              <a:buFont typeface="+mj-lt"/>
              <a:buAutoNum type="arabicPeriod"/>
            </a:pPr>
            <a:r>
              <a:rPr lang="ru-RU" sz="1800" b="1" dirty="0">
                <a:solidFill>
                  <a:srgbClr val="002060"/>
                </a:solidFill>
                <a:latin typeface="Sylfaen" panose="010A0502050306030303" pitchFamily="18" charset="0"/>
              </a:rPr>
              <a:t>Помощь родителям в анализе причин трудностей </a:t>
            </a:r>
            <a:r>
              <a:rPr lang="ru-RU" sz="1800" dirty="0">
                <a:solidFill>
                  <a:srgbClr val="002060"/>
                </a:solidFill>
                <a:latin typeface="Sylfaen" panose="010A0502050306030303" pitchFamily="18" charset="0"/>
              </a:rPr>
              <a:t>в развитии ребёнка и выборе эффективных стратегий взаимодействия</a:t>
            </a:r>
            <a:r>
              <a:rPr lang="ru-RU" sz="18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.</a:t>
            </a:r>
            <a:endParaRPr lang="ru-RU" sz="1800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algn="just">
              <a:buFont typeface="+mj-lt"/>
              <a:buAutoNum type="arabicPeriod"/>
            </a:pPr>
            <a:r>
              <a:rPr lang="ru-RU" sz="1800" b="1" dirty="0">
                <a:solidFill>
                  <a:srgbClr val="002060"/>
                </a:solidFill>
                <a:latin typeface="Sylfaen" panose="010A0502050306030303" pitchFamily="18" charset="0"/>
              </a:rPr>
              <a:t>Информирование о доступных ресурсах </a:t>
            </a:r>
            <a:r>
              <a:rPr lang="ru-RU" sz="1800" dirty="0">
                <a:solidFill>
                  <a:srgbClr val="002060"/>
                </a:solidFill>
                <a:latin typeface="Sylfaen" panose="010A0502050306030303" pitchFamily="18" charset="0"/>
              </a:rPr>
              <a:t>индивидуальной помощи в вопросах здоровья, обучения и воспитания детей</a:t>
            </a:r>
            <a:r>
              <a:rPr lang="ru-RU" sz="1800" dirty="0" smtClean="0">
                <a:solidFill>
                  <a:srgbClr val="002060"/>
                </a:solidFill>
                <a:latin typeface="Sylfaen" panose="010A0502050306030303" pitchFamily="18" charset="0"/>
              </a:rPr>
              <a:t>.</a:t>
            </a:r>
            <a:endParaRPr lang="ru-RU" sz="1800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algn="just">
              <a:buFont typeface="+mj-lt"/>
              <a:buAutoNum type="arabicPeriod"/>
            </a:pPr>
            <a:r>
              <a:rPr lang="ru-RU" sz="1800" b="1" dirty="0">
                <a:solidFill>
                  <a:srgbClr val="002060"/>
                </a:solidFill>
                <a:latin typeface="Sylfaen" panose="010A0502050306030303" pitchFamily="18" charset="0"/>
              </a:rPr>
              <a:t>Подбор эффективных методов взаимодействия </a:t>
            </a:r>
            <a:r>
              <a:rPr lang="ru-RU" sz="1800" dirty="0">
                <a:solidFill>
                  <a:srgbClr val="002060"/>
                </a:solidFill>
                <a:latin typeface="Sylfaen" panose="010A0502050306030303" pitchFamily="18" charset="0"/>
              </a:rPr>
              <a:t>между ДОУ и родителями, учитывающих проблемы семейного воспитания и особенности отношений в семье.</a:t>
            </a:r>
          </a:p>
          <a:p>
            <a:pPr marL="0" indent="0" algn="just">
              <a:buNone/>
            </a:pP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62400" y="2416191"/>
            <a:ext cx="1500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ЗАДАЧИ:</a:t>
            </a:r>
            <a:endParaRPr lang="ru-RU" sz="2400" b="1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66800" y="381000"/>
            <a:ext cx="8534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" marR="4064" algn="just">
              <a:spcBef>
                <a:spcPts val="84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ЦЕЛЬЮ</a:t>
            </a:r>
            <a:r>
              <a:rPr lang="ru-RU" sz="2000" b="1" spc="80" dirty="0" smtClean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ПРОСВЕЩЕНИЯ</a:t>
            </a:r>
            <a:r>
              <a:rPr lang="ru-RU" sz="2000" b="1" spc="88" dirty="0" smtClean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РОДИТЕЛЕЙ</a:t>
            </a:r>
            <a:r>
              <a:rPr lang="ru-RU" sz="2000" b="1" spc="84" dirty="0" smtClean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(</a:t>
            </a:r>
            <a:r>
              <a:rPr lang="ru-RU" sz="1600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законных</a:t>
            </a:r>
            <a:r>
              <a:rPr lang="ru-RU" sz="1600" spc="96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представителей)</a:t>
            </a:r>
            <a:r>
              <a:rPr lang="ru-RU" sz="1600" spc="96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детей</a:t>
            </a:r>
            <a:r>
              <a:rPr lang="ru-RU" sz="1600" spc="84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младенческого,</a:t>
            </a:r>
            <a:r>
              <a:rPr lang="ru-RU" sz="1600" spc="91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раннего</a:t>
            </a:r>
            <a:r>
              <a:rPr lang="ru-RU" sz="1600" spc="88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и</a:t>
            </a:r>
            <a:r>
              <a:rPr lang="ru-RU" sz="1600" spc="84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дошкольного</a:t>
            </a:r>
            <a:r>
              <a:rPr lang="ru-RU" sz="1600" spc="88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1600" spc="-8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возраста </a:t>
            </a:r>
            <a:r>
              <a:rPr lang="ru-RU" sz="1600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является</a:t>
            </a:r>
            <a:r>
              <a:rPr lang="ru-RU" sz="1600" spc="80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2000" b="1" dirty="0">
                <a:solidFill>
                  <a:srgbClr val="FF6600"/>
                </a:solidFill>
                <a:latin typeface="Sylfaen" panose="010A0502050306030303" pitchFamily="18" charset="0"/>
                <a:cs typeface="Calibri"/>
              </a:rPr>
              <a:t>обеспечение</a:t>
            </a:r>
            <a:r>
              <a:rPr lang="ru-RU" sz="2000" b="1" spc="96" dirty="0">
                <a:solidFill>
                  <a:srgbClr val="FF660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2000" b="1" dirty="0">
                <a:solidFill>
                  <a:srgbClr val="FF6600"/>
                </a:solidFill>
                <a:latin typeface="Sylfaen" panose="010A0502050306030303" pitchFamily="18" charset="0"/>
                <a:cs typeface="Calibri"/>
              </a:rPr>
              <a:t>поддержки</a:t>
            </a:r>
            <a:r>
              <a:rPr lang="ru-RU" sz="2000" b="1" spc="68" dirty="0">
                <a:solidFill>
                  <a:srgbClr val="FF660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2000" b="1" dirty="0">
                <a:solidFill>
                  <a:srgbClr val="FF6600"/>
                </a:solidFill>
                <a:latin typeface="Sylfaen" panose="010A0502050306030303" pitchFamily="18" charset="0"/>
                <a:cs typeface="Calibri"/>
              </a:rPr>
              <a:t>семьи</a:t>
            </a:r>
            <a:r>
              <a:rPr lang="ru-RU" sz="2000" b="1" spc="80" dirty="0">
                <a:solidFill>
                  <a:srgbClr val="FF660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в</a:t>
            </a:r>
            <a:r>
              <a:rPr lang="ru-RU" sz="1600" spc="68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вопросах</a:t>
            </a:r>
            <a:r>
              <a:rPr lang="ru-RU" sz="1600" spc="91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образования,</a:t>
            </a:r>
            <a:r>
              <a:rPr lang="ru-RU" sz="1600" spc="88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охраны</a:t>
            </a:r>
            <a:r>
              <a:rPr lang="ru-RU" sz="1600" spc="96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и</a:t>
            </a:r>
            <a:r>
              <a:rPr lang="ru-RU" sz="1600" spc="84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укрепления</a:t>
            </a:r>
            <a:r>
              <a:rPr lang="ru-RU" sz="1600" spc="68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здоровья</a:t>
            </a:r>
            <a:r>
              <a:rPr lang="ru-RU" sz="1600" spc="80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каждого</a:t>
            </a:r>
            <a:r>
              <a:rPr lang="ru-RU" sz="1600" spc="88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1600" spc="-8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ребенка; </a:t>
            </a:r>
            <a:r>
              <a:rPr lang="ru-RU" sz="2000" b="1" dirty="0">
                <a:solidFill>
                  <a:srgbClr val="FF6600"/>
                </a:solidFill>
                <a:latin typeface="Sylfaen" panose="010A0502050306030303" pitchFamily="18" charset="0"/>
                <a:cs typeface="Calibri"/>
              </a:rPr>
              <a:t>обеспечение</a:t>
            </a:r>
            <a:r>
              <a:rPr lang="ru-RU" sz="2000" b="1" spc="252" dirty="0">
                <a:solidFill>
                  <a:srgbClr val="FF660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2000" b="1" dirty="0">
                <a:solidFill>
                  <a:srgbClr val="FF6600"/>
                </a:solidFill>
                <a:latin typeface="Sylfaen" panose="010A0502050306030303" pitchFamily="18" charset="0"/>
                <a:cs typeface="Calibri"/>
              </a:rPr>
              <a:t>единства</a:t>
            </a:r>
            <a:r>
              <a:rPr lang="ru-RU" sz="2000" b="1" spc="224" dirty="0">
                <a:solidFill>
                  <a:srgbClr val="FF660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2000" b="1" dirty="0">
                <a:solidFill>
                  <a:srgbClr val="FF6600"/>
                </a:solidFill>
                <a:latin typeface="Sylfaen" panose="010A0502050306030303" pitchFamily="18" charset="0"/>
                <a:cs typeface="Calibri"/>
              </a:rPr>
              <a:t>подходов</a:t>
            </a:r>
            <a:r>
              <a:rPr lang="ru-RU" sz="2000" b="1" spc="240" dirty="0">
                <a:solidFill>
                  <a:srgbClr val="FF660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2000" b="1" dirty="0">
                <a:solidFill>
                  <a:srgbClr val="FF6600"/>
                </a:solidFill>
                <a:latin typeface="Sylfaen" panose="010A0502050306030303" pitchFamily="18" charset="0"/>
                <a:cs typeface="Calibri"/>
              </a:rPr>
              <a:t>к</a:t>
            </a:r>
            <a:r>
              <a:rPr lang="ru-RU" sz="2000" b="1" spc="240" dirty="0">
                <a:solidFill>
                  <a:srgbClr val="FF660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2000" b="1" dirty="0">
                <a:solidFill>
                  <a:srgbClr val="FF6600"/>
                </a:solidFill>
                <a:latin typeface="Sylfaen" panose="010A0502050306030303" pitchFamily="18" charset="0"/>
                <a:cs typeface="Calibri"/>
              </a:rPr>
              <a:t>воспитанию</a:t>
            </a:r>
            <a:r>
              <a:rPr lang="ru-RU" sz="2000" b="1" spc="240" dirty="0">
                <a:solidFill>
                  <a:srgbClr val="FF660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2000" b="1" dirty="0">
                <a:solidFill>
                  <a:srgbClr val="FF6600"/>
                </a:solidFill>
                <a:latin typeface="Sylfaen" panose="010A0502050306030303" pitchFamily="18" charset="0"/>
                <a:cs typeface="Calibri"/>
              </a:rPr>
              <a:t>и</a:t>
            </a:r>
            <a:r>
              <a:rPr lang="ru-RU" sz="2000" b="1" spc="232" dirty="0">
                <a:solidFill>
                  <a:srgbClr val="FF660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2000" b="1" dirty="0">
                <a:solidFill>
                  <a:srgbClr val="FF6600"/>
                </a:solidFill>
                <a:latin typeface="Sylfaen" panose="010A0502050306030303" pitchFamily="18" charset="0"/>
                <a:cs typeface="Calibri"/>
              </a:rPr>
              <a:t>обучению</a:t>
            </a:r>
            <a:r>
              <a:rPr lang="ru-RU" sz="2000" b="1" spc="240" dirty="0">
                <a:solidFill>
                  <a:srgbClr val="FF660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детей</a:t>
            </a:r>
            <a:r>
              <a:rPr lang="ru-RU" sz="1600" spc="224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в</a:t>
            </a:r>
            <a:r>
              <a:rPr lang="ru-RU" sz="1600" spc="240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условиях</a:t>
            </a:r>
            <a:r>
              <a:rPr lang="ru-RU" sz="1600" spc="248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детского</a:t>
            </a:r>
            <a:r>
              <a:rPr lang="ru-RU" sz="1600" spc="240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сада</a:t>
            </a:r>
            <a:r>
              <a:rPr lang="ru-RU" sz="1600" spc="240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и</a:t>
            </a:r>
            <a:r>
              <a:rPr lang="ru-RU" sz="1600" spc="236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семьи;</a:t>
            </a:r>
            <a:r>
              <a:rPr lang="ru-RU" sz="1600" spc="228" dirty="0">
                <a:solidFill>
                  <a:srgbClr val="00206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2000" b="1" spc="-8" dirty="0">
                <a:solidFill>
                  <a:srgbClr val="FF6600"/>
                </a:solidFill>
                <a:latin typeface="Sylfaen" panose="010A0502050306030303" pitchFamily="18" charset="0"/>
                <a:cs typeface="Calibri"/>
              </a:rPr>
              <a:t>повышение воспитательного</a:t>
            </a:r>
            <a:r>
              <a:rPr lang="ru-RU" sz="2000" b="1" spc="-4" dirty="0">
                <a:solidFill>
                  <a:srgbClr val="FF660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2000" b="1" spc="-8" dirty="0">
                <a:solidFill>
                  <a:srgbClr val="FF6600"/>
                </a:solidFill>
                <a:latin typeface="Sylfaen" panose="010A0502050306030303" pitchFamily="18" charset="0"/>
                <a:cs typeface="Calibri"/>
              </a:rPr>
              <a:t>потенциала</a:t>
            </a:r>
            <a:r>
              <a:rPr lang="ru-RU" sz="2000" b="1" dirty="0">
                <a:solidFill>
                  <a:srgbClr val="FF6600"/>
                </a:solidFill>
                <a:latin typeface="Sylfaen" panose="010A0502050306030303" pitchFamily="18" charset="0"/>
                <a:cs typeface="Calibri"/>
              </a:rPr>
              <a:t> </a:t>
            </a:r>
            <a:r>
              <a:rPr lang="ru-RU" sz="2000" b="1" spc="-8" dirty="0">
                <a:solidFill>
                  <a:srgbClr val="FF6600"/>
                </a:solidFill>
                <a:latin typeface="Sylfaen" panose="010A0502050306030303" pitchFamily="18" charset="0"/>
                <a:cs typeface="Calibri"/>
              </a:rPr>
              <a:t>семьи.</a:t>
            </a:r>
            <a:endParaRPr lang="ru-RU" sz="2000" b="1" dirty="0">
              <a:solidFill>
                <a:srgbClr val="FF6600"/>
              </a:solidFill>
              <a:latin typeface="Sylfaen" panose="010A0502050306030303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240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853" y="0"/>
            <a:ext cx="2231940" cy="2355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03" y="239712"/>
            <a:ext cx="6758393" cy="128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TextBox 11"/>
          <p:cNvSpPr txBox="1">
            <a:spLocks noChangeArrowheads="1"/>
          </p:cNvSpPr>
          <p:nvPr/>
        </p:nvSpPr>
        <p:spPr bwMode="auto">
          <a:xfrm>
            <a:off x="1447800" y="566084"/>
            <a:ext cx="54102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Sylfaen" panose="010A0502050306030303" pitchFamily="18" charset="0"/>
                <a:ea typeface="Roboto" panose="02000000000000000000" pitchFamily="2" charset="0"/>
              </a:rPr>
              <a:t>ТЕМАТИКА ПРОСВЕЩЕНИЯ</a:t>
            </a:r>
            <a:endParaRPr lang="en-US" altLang="ru-RU" sz="4000" dirty="0">
              <a:solidFill>
                <a:srgbClr val="002060"/>
              </a:solidFill>
              <a:latin typeface="Sylfaen" pitchFamily="18" charset="0"/>
              <a:ea typeface="Mont" charset="0"/>
              <a:cs typeface="Mont" charset="0"/>
              <a:sym typeface="Mont" charset="0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102658" y="2133600"/>
            <a:ext cx="816684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rgbClr val="002060"/>
                </a:solidFill>
                <a:latin typeface="Sylfaen" pitchFamily="18" charset="0"/>
              </a:rPr>
              <a:t>1. ВОПРОСЫ ЗДОРОВЬЯ, ВОСПИТАНИЯ И РАЗВИТИЯ ДЕТЕЙ</a:t>
            </a:r>
            <a:r>
              <a:rPr lang="ru-RU" altLang="ru-RU" sz="2800" dirty="0" smtClean="0">
                <a:solidFill>
                  <a:srgbClr val="002060"/>
                </a:solidFill>
                <a:latin typeface="Sylfaen" pitchFamily="18" charset="0"/>
              </a:rPr>
              <a:t>. </a:t>
            </a:r>
            <a:endParaRPr lang="ru-RU" altLang="ru-RU" sz="2800" dirty="0">
              <a:solidFill>
                <a:srgbClr val="002060"/>
              </a:solidFill>
              <a:latin typeface="Sylfae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53352" y="3581400"/>
            <a:ext cx="84088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2. ПРАВА И ОБЯЗАННОСТИ РОДИТЕЛЕЙ В СФЕРЕ ОБРАЗОВАНИЯ. ГОСУДАРСТВЕННАЯ ПОДДЕРЖКА СЕМЕЙ. </a:t>
            </a:r>
            <a:endParaRPr lang="ru-RU" sz="2800" b="1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02658" y="5334000"/>
            <a:ext cx="8346141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800" b="1" kern="0" dirty="0" smtClean="0">
                <a:solidFill>
                  <a:srgbClr val="002060"/>
                </a:solidFill>
                <a:latin typeface="Sylfaen" panose="010A0502050306030303" pitchFamily="18" charset="0"/>
              </a:rPr>
              <a:t>3. ТИПИЧНЫЕ ПРОБЛЕМНЫЕ СИТУАЦИИ В СЕМЬЯХ (ОТНОШЕНИЕ БРАТЬЕВ И СЕСТЕР, РАЗВОД, СТРАХИ И БОЛЕЗНИ И Т.Д.).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Дом Учителя">
      <a:dk1>
        <a:srgbClr val="7004A0"/>
      </a:dk1>
      <a:lt1>
        <a:srgbClr val="FFFFFF"/>
      </a:lt1>
      <a:dk2>
        <a:srgbClr val="702456"/>
      </a:dk2>
      <a:lt2>
        <a:srgbClr val="EEECE1"/>
      </a:lt2>
      <a:accent1>
        <a:srgbClr val="8B6FCE"/>
      </a:accent1>
      <a:accent2>
        <a:srgbClr val="FBDFAF"/>
      </a:accent2>
      <a:accent3>
        <a:srgbClr val="FFEF19"/>
      </a:accent3>
      <a:accent4>
        <a:srgbClr val="702456"/>
      </a:accent4>
      <a:accent5>
        <a:srgbClr val="7004A0"/>
      </a:accent5>
      <a:accent6>
        <a:srgbClr val="FF91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3474</TotalTime>
  <Words>1338</Words>
  <Application>Microsoft Office PowerPoint</Application>
  <PresentationFormat>Произвольный</PresentationFormat>
  <Paragraphs>222</Paragraphs>
  <Slides>26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6" baseType="lpstr">
      <vt:lpstr>Sylfaen</vt:lpstr>
      <vt:lpstr>Arial</vt:lpstr>
      <vt:lpstr>Arial Narrow</vt:lpstr>
      <vt:lpstr>Mont</vt:lpstr>
      <vt:lpstr>Microsoft Sans Serif</vt:lpstr>
      <vt:lpstr>Roboto</vt:lpstr>
      <vt:lpstr>Calibri</vt:lpstr>
      <vt:lpstr>Times New Roman</vt:lpstr>
      <vt:lpstr>Mak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ПРОГРАММА ПРОСВЕЩЕНИЯ РОДИТЕЛЕЙ  (ЗАКОННЫХ ПРЕДСТАВИТЕЛЕЙ) ДЕТЕЙ ДОШКОЛЬНОГО ВОЗРАСТА, ПОСЕЩАЮЩИХ ДОШКОЛЬНЫЕ ОБРАЗОВАТЕЛЬНЫЕ ОРГАНИЗАЦИИ</vt:lpstr>
      <vt:lpstr>СОДЕРЖАНИЕ  ПРОГРАММЫ ПРОСВЕЩЕНИЯ</vt:lpstr>
      <vt:lpstr>ТЕКСТ ДОКУМЕНТА:</vt:lpstr>
      <vt:lpstr>Презентация PowerPoint</vt:lpstr>
      <vt:lpstr>Презентация PowerPoint</vt:lpstr>
      <vt:lpstr>Презентация PowerPoint</vt:lpstr>
      <vt:lpstr>ГРУППЫ  ФОРМ ПРОСВЕЩЕНИЯ РОДИТЕЛЕЙ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ЕДУ</dc:title>
  <dc:creator>Lenovo L440</dc:creator>
  <cp:lastModifiedBy>Lenovo L440</cp:lastModifiedBy>
  <cp:revision>285</cp:revision>
  <dcterms:created xsi:type="dcterms:W3CDTF">2006-08-16T00:00:00Z</dcterms:created>
  <dcterms:modified xsi:type="dcterms:W3CDTF">2025-12-14T09:48:04Z</dcterms:modified>
</cp:coreProperties>
</file>