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8" r:id="rId4"/>
    <p:sldId id="259" r:id="rId5"/>
    <p:sldId id="292" r:id="rId6"/>
    <p:sldId id="295" r:id="rId7"/>
    <p:sldId id="294" r:id="rId8"/>
    <p:sldId id="296" r:id="rId9"/>
    <p:sldId id="298" r:id="rId10"/>
    <p:sldId id="299" r:id="rId11"/>
    <p:sldId id="303" r:id="rId12"/>
    <p:sldId id="291" r:id="rId13"/>
    <p:sldId id="304" r:id="rId14"/>
    <p:sldId id="300" r:id="rId15"/>
    <p:sldId id="287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4" autoAdjust="0"/>
    <p:restoredTop sz="94660"/>
  </p:normalViewPr>
  <p:slideViewPr>
    <p:cSldViewPr>
      <p:cViewPr varScale="1">
        <p:scale>
          <a:sx n="69" d="100"/>
          <a:sy n="69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A95BE4-946F-4984-BA36-08015AD66D2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D6CE74-F433-4EF1-B138-F19224F30A4B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2800" dirty="0" smtClean="0">
              <a:solidFill>
                <a:srgbClr val="FFFF00"/>
              </a:solidFill>
            </a:rPr>
            <a:t>“</a:t>
          </a:r>
          <a:r>
            <a:rPr lang="ru-RU" sz="2800" dirty="0" smtClean="0">
              <a:solidFill>
                <a:srgbClr val="FFFF00"/>
              </a:solidFill>
            </a:rPr>
            <a:t>Здоровье – правильная, нормальная деятельность организма, его полное физическое и психическое благополучие.</a:t>
          </a:r>
          <a:r>
            <a:rPr lang="en-US" sz="2800" dirty="0" smtClean="0">
              <a:solidFill>
                <a:srgbClr val="FFFF00"/>
              </a:solidFill>
            </a:rPr>
            <a:t>”</a:t>
          </a:r>
          <a:r>
            <a:rPr lang="ru-RU" sz="2800" dirty="0" smtClean="0">
              <a:solidFill>
                <a:srgbClr val="FFFF00"/>
              </a:solidFill>
            </a:rPr>
            <a:t> (</a:t>
          </a:r>
          <a:r>
            <a:rPr lang="ru-RU" sz="2400" dirty="0" smtClean="0">
              <a:solidFill>
                <a:srgbClr val="FFFF00"/>
              </a:solidFill>
            </a:rPr>
            <a:t>Толковый словарь русского языка</a:t>
          </a:r>
          <a:r>
            <a:rPr lang="ru-RU" sz="2800" dirty="0" smtClean="0">
              <a:solidFill>
                <a:srgbClr val="FFFF00"/>
              </a:solidFill>
            </a:rPr>
            <a:t>.)    </a:t>
          </a:r>
          <a:endParaRPr lang="ru-RU" sz="2800" dirty="0">
            <a:solidFill>
              <a:srgbClr val="FFFF00"/>
            </a:solidFill>
          </a:endParaRPr>
        </a:p>
      </dgm:t>
    </dgm:pt>
    <dgm:pt modelId="{D88D6D3E-F8E9-4C1F-BA2E-685CEBF14EAD}" type="parTrans" cxnId="{A3625A46-8656-42CC-8724-4BFC86789AFF}">
      <dgm:prSet/>
      <dgm:spPr/>
      <dgm:t>
        <a:bodyPr/>
        <a:lstStyle/>
        <a:p>
          <a:endParaRPr lang="ru-RU"/>
        </a:p>
      </dgm:t>
    </dgm:pt>
    <dgm:pt modelId="{17A69848-C9DD-4D45-B18E-814A29553379}" type="sibTrans" cxnId="{A3625A46-8656-42CC-8724-4BFC86789AFF}">
      <dgm:prSet/>
      <dgm:spPr/>
      <dgm:t>
        <a:bodyPr/>
        <a:lstStyle/>
        <a:p>
          <a:endParaRPr lang="ru-RU"/>
        </a:p>
      </dgm:t>
    </dgm:pt>
    <dgm:pt modelId="{F6C797B1-B758-44F2-B2AA-8246DF4BDD68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2800" dirty="0" smtClean="0">
              <a:solidFill>
                <a:srgbClr val="FFFF00"/>
              </a:solidFill>
            </a:rPr>
            <a:t>“</a:t>
          </a:r>
          <a:r>
            <a:rPr lang="ru-RU" sz="2800" dirty="0" smtClean="0">
              <a:solidFill>
                <a:srgbClr val="FFFF00"/>
              </a:solidFill>
            </a:rPr>
            <a:t>Здоровье – это состояние полного физического, психического, социального благополучия.</a:t>
          </a:r>
          <a:r>
            <a:rPr lang="en-US" sz="2800" dirty="0" smtClean="0">
              <a:solidFill>
                <a:srgbClr val="FFFF00"/>
              </a:solidFill>
            </a:rPr>
            <a:t>”</a:t>
          </a:r>
          <a:r>
            <a:rPr lang="ru-RU" sz="2800" dirty="0" smtClean="0">
              <a:solidFill>
                <a:srgbClr val="FFFF00"/>
              </a:solidFill>
            </a:rPr>
            <a:t>(</a:t>
          </a:r>
          <a:r>
            <a:rPr lang="ru-RU" sz="2400" dirty="0" smtClean="0">
              <a:solidFill>
                <a:srgbClr val="FFFF00"/>
              </a:solidFill>
            </a:rPr>
            <a:t>Всемирная организация здравоохранения</a:t>
          </a:r>
          <a:r>
            <a:rPr lang="ru-RU" sz="2800" dirty="0" smtClean="0">
              <a:solidFill>
                <a:srgbClr val="FFFF00"/>
              </a:solidFill>
            </a:rPr>
            <a:t>.)</a:t>
          </a:r>
          <a:endParaRPr lang="ru-RU" sz="2800" dirty="0">
            <a:solidFill>
              <a:srgbClr val="FFFF00"/>
            </a:solidFill>
          </a:endParaRPr>
        </a:p>
      </dgm:t>
    </dgm:pt>
    <dgm:pt modelId="{CCA11B71-9096-4305-8683-C343FBE34162}" type="parTrans" cxnId="{28742410-F2B4-4FEB-9AA9-9FD4C458F233}">
      <dgm:prSet/>
      <dgm:spPr/>
      <dgm:t>
        <a:bodyPr/>
        <a:lstStyle/>
        <a:p>
          <a:endParaRPr lang="ru-RU"/>
        </a:p>
      </dgm:t>
    </dgm:pt>
    <dgm:pt modelId="{652A19F5-222A-4135-B29E-84C342777871}" type="sibTrans" cxnId="{28742410-F2B4-4FEB-9AA9-9FD4C458F233}">
      <dgm:prSet/>
      <dgm:spPr/>
      <dgm:t>
        <a:bodyPr/>
        <a:lstStyle/>
        <a:p>
          <a:endParaRPr lang="ru-RU"/>
        </a:p>
      </dgm:t>
    </dgm:pt>
    <dgm:pt modelId="{6F9F24A0-2859-457D-B80D-44722DCD35B4}" type="pres">
      <dgm:prSet presAssocID="{65A95BE4-946F-4984-BA36-08015AD66D2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37AE6C-2920-4823-B214-3EEC352A896A}" type="pres">
      <dgm:prSet presAssocID="{15D6CE74-F433-4EF1-B138-F19224F30A4B}" presName="parentText" presStyleLbl="node1" presStyleIdx="0" presStyleCnt="2" custLinFactNeighborX="5000" custLinFactNeighborY="798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72F4F7-6F11-48DB-B721-154309241F30}" type="pres">
      <dgm:prSet presAssocID="{17A69848-C9DD-4D45-B18E-814A29553379}" presName="spacer" presStyleCnt="0"/>
      <dgm:spPr/>
    </dgm:pt>
    <dgm:pt modelId="{56DCAC53-28F0-4897-80B1-39FE69BE5F8D}" type="pres">
      <dgm:prSet presAssocID="{F6C797B1-B758-44F2-B2AA-8246DF4BDD68}" presName="parentText" presStyleLbl="node1" presStyleIdx="1" presStyleCnt="2" custLinFactY="287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981FEB-D97E-4900-B804-A17DF6DF44F7}" type="presOf" srcId="{15D6CE74-F433-4EF1-B138-F19224F30A4B}" destId="{5537AE6C-2920-4823-B214-3EEC352A896A}" srcOrd="0" destOrd="0" presId="urn:microsoft.com/office/officeart/2005/8/layout/vList2"/>
    <dgm:cxn modelId="{A3625A46-8656-42CC-8724-4BFC86789AFF}" srcId="{65A95BE4-946F-4984-BA36-08015AD66D2E}" destId="{15D6CE74-F433-4EF1-B138-F19224F30A4B}" srcOrd="0" destOrd="0" parTransId="{D88D6D3E-F8E9-4C1F-BA2E-685CEBF14EAD}" sibTransId="{17A69848-C9DD-4D45-B18E-814A29553379}"/>
    <dgm:cxn modelId="{28742410-F2B4-4FEB-9AA9-9FD4C458F233}" srcId="{65A95BE4-946F-4984-BA36-08015AD66D2E}" destId="{F6C797B1-B758-44F2-B2AA-8246DF4BDD68}" srcOrd="1" destOrd="0" parTransId="{CCA11B71-9096-4305-8683-C343FBE34162}" sibTransId="{652A19F5-222A-4135-B29E-84C342777871}"/>
    <dgm:cxn modelId="{EC9725F9-558B-4004-AF99-5F1914B151A3}" type="presOf" srcId="{F6C797B1-B758-44F2-B2AA-8246DF4BDD68}" destId="{56DCAC53-28F0-4897-80B1-39FE69BE5F8D}" srcOrd="0" destOrd="0" presId="urn:microsoft.com/office/officeart/2005/8/layout/vList2"/>
    <dgm:cxn modelId="{892FD0F4-9627-44B1-BF25-50C3C2F27F22}" type="presOf" srcId="{65A95BE4-946F-4984-BA36-08015AD66D2E}" destId="{6F9F24A0-2859-457D-B80D-44722DCD35B4}" srcOrd="0" destOrd="0" presId="urn:microsoft.com/office/officeart/2005/8/layout/vList2"/>
    <dgm:cxn modelId="{0F9E3009-0C5A-461D-A9DA-A417D26F1013}" type="presParOf" srcId="{6F9F24A0-2859-457D-B80D-44722DCD35B4}" destId="{5537AE6C-2920-4823-B214-3EEC352A896A}" srcOrd="0" destOrd="0" presId="urn:microsoft.com/office/officeart/2005/8/layout/vList2"/>
    <dgm:cxn modelId="{529B7EB7-656D-4B8C-97E3-FD1614726A2C}" type="presParOf" srcId="{6F9F24A0-2859-457D-B80D-44722DCD35B4}" destId="{EA72F4F7-6F11-48DB-B721-154309241F30}" srcOrd="1" destOrd="0" presId="urn:microsoft.com/office/officeart/2005/8/layout/vList2"/>
    <dgm:cxn modelId="{17731443-FC77-4002-BEC7-14FACC1D19A6}" type="presParOf" srcId="{6F9F24A0-2859-457D-B80D-44722DCD35B4}" destId="{56DCAC53-28F0-4897-80B1-39FE69BE5F8D}" srcOrd="2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B4BC36-624B-48F8-942A-0DDD983F1839}" type="doc">
      <dgm:prSet loTypeId="urn:microsoft.com/office/officeart/2005/8/layout/hList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68D79E-6291-427D-89FD-61819AD6F2D1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dirty="0" smtClean="0">
              <a:solidFill>
                <a:srgbClr val="FFFF00"/>
              </a:solidFill>
            </a:rPr>
            <a:t>Как стать здоровым</a:t>
          </a:r>
          <a:endParaRPr lang="ru-RU" sz="2800" dirty="0">
            <a:solidFill>
              <a:srgbClr val="FFFF00"/>
            </a:solidFill>
          </a:endParaRPr>
        </a:p>
      </dgm:t>
    </dgm:pt>
    <dgm:pt modelId="{68BFEB3A-31D9-4CD4-A79A-9919E603D99F}" type="parTrans" cxnId="{5BC9DD5D-6BA8-4A24-BF44-2125C45BA816}">
      <dgm:prSet/>
      <dgm:spPr/>
      <dgm:t>
        <a:bodyPr/>
        <a:lstStyle/>
        <a:p>
          <a:endParaRPr lang="ru-RU"/>
        </a:p>
      </dgm:t>
    </dgm:pt>
    <dgm:pt modelId="{49DC5926-E151-49BF-8124-BC69CFD29813}" type="sibTrans" cxnId="{5BC9DD5D-6BA8-4A24-BF44-2125C45BA816}">
      <dgm:prSet/>
      <dgm:spPr/>
      <dgm:t>
        <a:bodyPr/>
        <a:lstStyle/>
        <a:p>
          <a:endParaRPr lang="ru-RU"/>
        </a:p>
      </dgm:t>
    </dgm:pt>
    <dgm:pt modelId="{87428FE4-83F2-4996-8574-860DC621723B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dirty="0" smtClean="0">
              <a:solidFill>
                <a:srgbClr val="FFFF00"/>
              </a:solidFill>
            </a:rPr>
            <a:t>Из какой еды состоишь ты </a:t>
          </a:r>
          <a:endParaRPr lang="ru-RU" sz="2800" dirty="0">
            <a:solidFill>
              <a:srgbClr val="FFFF00"/>
            </a:solidFill>
          </a:endParaRPr>
        </a:p>
      </dgm:t>
    </dgm:pt>
    <dgm:pt modelId="{B29014B4-0BBB-4860-A102-5429EAADB2C2}" type="parTrans" cxnId="{E119AAC2-EAE1-4C73-95BC-DDC8CDB94A7A}">
      <dgm:prSet/>
      <dgm:spPr/>
      <dgm:t>
        <a:bodyPr/>
        <a:lstStyle/>
        <a:p>
          <a:endParaRPr lang="ru-RU"/>
        </a:p>
      </dgm:t>
    </dgm:pt>
    <dgm:pt modelId="{348053AD-AE47-4BB8-A903-636DD35864A6}" type="sibTrans" cxnId="{E119AAC2-EAE1-4C73-95BC-DDC8CDB94A7A}">
      <dgm:prSet/>
      <dgm:spPr/>
      <dgm:t>
        <a:bodyPr/>
        <a:lstStyle/>
        <a:p>
          <a:endParaRPr lang="ru-RU"/>
        </a:p>
      </dgm:t>
    </dgm:pt>
    <dgm:pt modelId="{55D2C566-62A2-41A6-B058-EB7DE079C89D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dirty="0" smtClean="0">
              <a:solidFill>
                <a:srgbClr val="FFFF00"/>
              </a:solidFill>
            </a:rPr>
            <a:t>Почему здоровым быть модно  </a:t>
          </a:r>
          <a:endParaRPr lang="ru-RU" sz="2800" dirty="0">
            <a:solidFill>
              <a:srgbClr val="FFFF00"/>
            </a:solidFill>
          </a:endParaRPr>
        </a:p>
      </dgm:t>
    </dgm:pt>
    <dgm:pt modelId="{EF262627-8E29-49EE-B3B3-81293F771E3F}" type="parTrans" cxnId="{CE897197-7971-46BD-962C-75D317E0BD34}">
      <dgm:prSet/>
      <dgm:spPr/>
      <dgm:t>
        <a:bodyPr/>
        <a:lstStyle/>
        <a:p>
          <a:endParaRPr lang="ru-RU"/>
        </a:p>
      </dgm:t>
    </dgm:pt>
    <dgm:pt modelId="{851714A4-9B84-4CE8-95DA-74CD93874DA4}" type="sibTrans" cxnId="{CE897197-7971-46BD-962C-75D317E0BD34}">
      <dgm:prSet/>
      <dgm:spPr/>
      <dgm:t>
        <a:bodyPr/>
        <a:lstStyle/>
        <a:p>
          <a:endParaRPr lang="ru-RU"/>
        </a:p>
      </dgm:t>
    </dgm:pt>
    <dgm:pt modelId="{2B1BE372-8726-4FC1-A4A6-B1DAB5D7108B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dirty="0" smtClean="0">
              <a:solidFill>
                <a:srgbClr val="FFFF00"/>
              </a:solidFill>
            </a:rPr>
            <a:t>Здоровые дети в здоровой семье</a:t>
          </a:r>
          <a:endParaRPr lang="ru-RU" sz="2800" dirty="0">
            <a:solidFill>
              <a:srgbClr val="FFFF00"/>
            </a:solidFill>
          </a:endParaRPr>
        </a:p>
      </dgm:t>
    </dgm:pt>
    <dgm:pt modelId="{8EC8B889-EB5C-4829-9CDA-13A4C74971E8}" type="parTrans" cxnId="{0164A88D-AEA5-47C6-B78F-00F64919EA9C}">
      <dgm:prSet/>
      <dgm:spPr/>
      <dgm:t>
        <a:bodyPr/>
        <a:lstStyle/>
        <a:p>
          <a:endParaRPr lang="ru-RU"/>
        </a:p>
      </dgm:t>
    </dgm:pt>
    <dgm:pt modelId="{B770469B-4E9C-473E-A503-28BF72D4F31E}" type="sibTrans" cxnId="{0164A88D-AEA5-47C6-B78F-00F64919EA9C}">
      <dgm:prSet/>
      <dgm:spPr/>
      <dgm:t>
        <a:bodyPr/>
        <a:lstStyle/>
        <a:p>
          <a:endParaRPr lang="ru-RU"/>
        </a:p>
      </dgm:t>
    </dgm:pt>
    <dgm:pt modelId="{9A41DE5B-C58E-4B0D-BE7C-B38B5C020E89}" type="pres">
      <dgm:prSet presAssocID="{04B4BC36-624B-48F8-942A-0DDD983F183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023469-8C7B-4FE6-8B0E-6D9D1287770D}" type="pres">
      <dgm:prSet presAssocID="{EE68D79E-6291-427D-89FD-61819AD6F2D1}" presName="roof" presStyleLbl="dkBgShp" presStyleIdx="0" presStyleCnt="2"/>
      <dgm:spPr/>
      <dgm:t>
        <a:bodyPr/>
        <a:lstStyle/>
        <a:p>
          <a:endParaRPr lang="ru-RU"/>
        </a:p>
      </dgm:t>
    </dgm:pt>
    <dgm:pt modelId="{C8AB7F23-4868-4819-817C-EAC9D4EDDF33}" type="pres">
      <dgm:prSet presAssocID="{EE68D79E-6291-427D-89FD-61819AD6F2D1}" presName="pillars" presStyleCnt="0"/>
      <dgm:spPr/>
      <dgm:t>
        <a:bodyPr/>
        <a:lstStyle/>
        <a:p>
          <a:endParaRPr lang="ru-RU"/>
        </a:p>
      </dgm:t>
    </dgm:pt>
    <dgm:pt modelId="{05FF1060-6F57-4819-956C-95C79832438D}" type="pres">
      <dgm:prSet presAssocID="{EE68D79E-6291-427D-89FD-61819AD6F2D1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5D336D-E7CB-486A-8B2B-55FFE3EC4DF4}" type="pres">
      <dgm:prSet presAssocID="{55D2C566-62A2-41A6-B058-EB7DE079C89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A4B32F-79C4-4723-AB5D-2C952313A0EE}" type="pres">
      <dgm:prSet presAssocID="{2B1BE372-8726-4FC1-A4A6-B1DAB5D7108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AF4B97-4D9B-463D-9BFB-5CC78D944A61}" type="pres">
      <dgm:prSet presAssocID="{EE68D79E-6291-427D-89FD-61819AD6F2D1}" presName="base" presStyleLbl="dkBgShp" presStyleIdx="1" presStyleCnt="2" custFlipVert="1" custScaleX="100000" custScaleY="75185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CDD13709-5DA6-432F-8283-CD8826150EBE}" type="presOf" srcId="{2B1BE372-8726-4FC1-A4A6-B1DAB5D7108B}" destId="{16A4B32F-79C4-4723-AB5D-2C952313A0EE}" srcOrd="0" destOrd="0" presId="urn:microsoft.com/office/officeart/2005/8/layout/hList3"/>
    <dgm:cxn modelId="{05FB344F-E22B-4A87-900E-6F5A477A61C3}" type="presOf" srcId="{55D2C566-62A2-41A6-B058-EB7DE079C89D}" destId="{DC5D336D-E7CB-486A-8B2B-55FFE3EC4DF4}" srcOrd="0" destOrd="0" presId="urn:microsoft.com/office/officeart/2005/8/layout/hList3"/>
    <dgm:cxn modelId="{5BC9DD5D-6BA8-4A24-BF44-2125C45BA816}" srcId="{04B4BC36-624B-48F8-942A-0DDD983F1839}" destId="{EE68D79E-6291-427D-89FD-61819AD6F2D1}" srcOrd="0" destOrd="0" parTransId="{68BFEB3A-31D9-4CD4-A79A-9919E603D99F}" sibTransId="{49DC5926-E151-49BF-8124-BC69CFD29813}"/>
    <dgm:cxn modelId="{0164A88D-AEA5-47C6-B78F-00F64919EA9C}" srcId="{EE68D79E-6291-427D-89FD-61819AD6F2D1}" destId="{2B1BE372-8726-4FC1-A4A6-B1DAB5D7108B}" srcOrd="2" destOrd="0" parTransId="{8EC8B889-EB5C-4829-9CDA-13A4C74971E8}" sibTransId="{B770469B-4E9C-473E-A503-28BF72D4F31E}"/>
    <dgm:cxn modelId="{DEC02780-8C1D-45B8-AEEF-83F7880F3E7F}" type="presOf" srcId="{04B4BC36-624B-48F8-942A-0DDD983F1839}" destId="{9A41DE5B-C58E-4B0D-BE7C-B38B5C020E89}" srcOrd="0" destOrd="0" presId="urn:microsoft.com/office/officeart/2005/8/layout/hList3"/>
    <dgm:cxn modelId="{E119AAC2-EAE1-4C73-95BC-DDC8CDB94A7A}" srcId="{EE68D79E-6291-427D-89FD-61819AD6F2D1}" destId="{87428FE4-83F2-4996-8574-860DC621723B}" srcOrd="0" destOrd="0" parTransId="{B29014B4-0BBB-4860-A102-5429EAADB2C2}" sibTransId="{348053AD-AE47-4BB8-A903-636DD35864A6}"/>
    <dgm:cxn modelId="{63AFAF18-77E1-4DA3-92F6-EE64310AE38A}" type="presOf" srcId="{87428FE4-83F2-4996-8574-860DC621723B}" destId="{05FF1060-6F57-4819-956C-95C79832438D}" srcOrd="0" destOrd="0" presId="urn:microsoft.com/office/officeart/2005/8/layout/hList3"/>
    <dgm:cxn modelId="{CE897197-7971-46BD-962C-75D317E0BD34}" srcId="{EE68D79E-6291-427D-89FD-61819AD6F2D1}" destId="{55D2C566-62A2-41A6-B058-EB7DE079C89D}" srcOrd="1" destOrd="0" parTransId="{EF262627-8E29-49EE-B3B3-81293F771E3F}" sibTransId="{851714A4-9B84-4CE8-95DA-74CD93874DA4}"/>
    <dgm:cxn modelId="{0D7222AF-FB1C-4329-B99C-471EA2C4B1C6}" type="presOf" srcId="{EE68D79E-6291-427D-89FD-61819AD6F2D1}" destId="{05023469-8C7B-4FE6-8B0E-6D9D1287770D}" srcOrd="0" destOrd="0" presId="urn:microsoft.com/office/officeart/2005/8/layout/hList3"/>
    <dgm:cxn modelId="{D5BD4BAA-CBE2-4F5D-967E-A4464AF0A3E6}" type="presParOf" srcId="{9A41DE5B-C58E-4B0D-BE7C-B38B5C020E89}" destId="{05023469-8C7B-4FE6-8B0E-6D9D1287770D}" srcOrd="0" destOrd="0" presId="urn:microsoft.com/office/officeart/2005/8/layout/hList3"/>
    <dgm:cxn modelId="{7FD4EDCA-9729-42EC-BCE7-0081FE430952}" type="presParOf" srcId="{9A41DE5B-C58E-4B0D-BE7C-B38B5C020E89}" destId="{C8AB7F23-4868-4819-817C-EAC9D4EDDF33}" srcOrd="1" destOrd="0" presId="urn:microsoft.com/office/officeart/2005/8/layout/hList3"/>
    <dgm:cxn modelId="{AA59C549-C816-4F73-B839-13D188647D3A}" type="presParOf" srcId="{C8AB7F23-4868-4819-817C-EAC9D4EDDF33}" destId="{05FF1060-6F57-4819-956C-95C79832438D}" srcOrd="0" destOrd="0" presId="urn:microsoft.com/office/officeart/2005/8/layout/hList3"/>
    <dgm:cxn modelId="{F3520B78-1B3F-453B-8A98-5E333349861D}" type="presParOf" srcId="{C8AB7F23-4868-4819-817C-EAC9D4EDDF33}" destId="{DC5D336D-E7CB-486A-8B2B-55FFE3EC4DF4}" srcOrd="1" destOrd="0" presId="urn:microsoft.com/office/officeart/2005/8/layout/hList3"/>
    <dgm:cxn modelId="{896B2E11-94DE-47A2-8F2F-09B6A6F2A606}" type="presParOf" srcId="{C8AB7F23-4868-4819-817C-EAC9D4EDDF33}" destId="{16A4B32F-79C4-4723-AB5D-2C952313A0EE}" srcOrd="2" destOrd="0" presId="urn:microsoft.com/office/officeart/2005/8/layout/hList3"/>
    <dgm:cxn modelId="{2DAB066F-7A9A-48EA-A057-25CF5AB59F14}" type="presParOf" srcId="{9A41DE5B-C58E-4B0D-BE7C-B38B5C020E89}" destId="{26AF4B97-4D9B-463D-9BFB-5CC78D944A61}" srcOrd="2" destOrd="0" presId="urn:microsoft.com/office/officeart/2005/8/layout/h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3F68B7-EBC7-4DDB-9E4B-AD816D9FE6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71620F-B90D-4367-9D23-35995BB47E8E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sz="3200" b="1" dirty="0" smtClean="0">
              <a:solidFill>
                <a:srgbClr val="FF0000"/>
              </a:solidFill>
            </a:rPr>
            <a:t>Направление 1 </a:t>
          </a:r>
          <a:r>
            <a:rPr lang="en-US" sz="3200" b="1" dirty="0" smtClean="0">
              <a:solidFill>
                <a:srgbClr val="FF0000"/>
              </a:solidFill>
            </a:rPr>
            <a:t>“</a:t>
          </a:r>
          <a:r>
            <a:rPr lang="ru-RU" sz="3200" b="1" dirty="0" smtClean="0">
              <a:solidFill>
                <a:srgbClr val="FF0000"/>
              </a:solidFill>
            </a:rPr>
            <a:t>Из какой еды состоишь ты ?</a:t>
          </a:r>
          <a:r>
            <a:rPr lang="en-US" sz="3200" b="1" dirty="0" smtClean="0">
              <a:solidFill>
                <a:srgbClr val="FF0000"/>
              </a:solidFill>
            </a:rPr>
            <a:t>”</a:t>
          </a:r>
          <a:endParaRPr lang="ru-RU" sz="3200" b="1" dirty="0">
            <a:solidFill>
              <a:srgbClr val="FF0000"/>
            </a:solidFill>
          </a:endParaRPr>
        </a:p>
      </dgm:t>
    </dgm:pt>
    <dgm:pt modelId="{FBD15ABA-CD98-46E7-B42C-B4C4681AFCA4}" type="parTrans" cxnId="{35777FF2-089D-4AE4-9856-93A0BB1C449F}">
      <dgm:prSet/>
      <dgm:spPr/>
      <dgm:t>
        <a:bodyPr/>
        <a:lstStyle/>
        <a:p>
          <a:endParaRPr lang="ru-RU"/>
        </a:p>
      </dgm:t>
    </dgm:pt>
    <dgm:pt modelId="{BF123B4C-325C-494D-8FB8-361F836AE68F}" type="sibTrans" cxnId="{35777FF2-089D-4AE4-9856-93A0BB1C449F}">
      <dgm:prSet/>
      <dgm:spPr/>
      <dgm:t>
        <a:bodyPr/>
        <a:lstStyle/>
        <a:p>
          <a:endParaRPr lang="ru-RU"/>
        </a:p>
      </dgm:t>
    </dgm:pt>
    <dgm:pt modelId="{4DC663C2-C555-4F96-967C-19A09ADDBCFB}" type="pres">
      <dgm:prSet presAssocID="{F43F68B7-EBC7-4DDB-9E4B-AD816D9FE6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E81D70-A956-49BD-A278-80B9521F4A8D}" type="pres">
      <dgm:prSet presAssocID="{A171620F-B90D-4367-9D23-35995BB47E8E}" presName="parentText" presStyleLbl="node1" presStyleIdx="0" presStyleCnt="1" custScaleX="96491" custScaleY="50296" custLinFactY="-100000" custLinFactNeighborY="-1234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78F753-DB2C-40D9-9844-E28990CC3ABD}" type="presOf" srcId="{F43F68B7-EBC7-4DDB-9E4B-AD816D9FE622}" destId="{4DC663C2-C555-4F96-967C-19A09ADDBCFB}" srcOrd="0" destOrd="0" presId="urn:microsoft.com/office/officeart/2005/8/layout/vList2"/>
    <dgm:cxn modelId="{4501408E-6625-45DE-95B6-73B8C0441D7F}" type="presOf" srcId="{A171620F-B90D-4367-9D23-35995BB47E8E}" destId="{01E81D70-A956-49BD-A278-80B9521F4A8D}" srcOrd="0" destOrd="0" presId="urn:microsoft.com/office/officeart/2005/8/layout/vList2"/>
    <dgm:cxn modelId="{35777FF2-089D-4AE4-9856-93A0BB1C449F}" srcId="{F43F68B7-EBC7-4DDB-9E4B-AD816D9FE622}" destId="{A171620F-B90D-4367-9D23-35995BB47E8E}" srcOrd="0" destOrd="0" parTransId="{FBD15ABA-CD98-46E7-B42C-B4C4681AFCA4}" sibTransId="{BF123B4C-325C-494D-8FB8-361F836AE68F}"/>
    <dgm:cxn modelId="{A97BB541-B4DF-4E7F-B525-2D18904EE1CF}" type="presParOf" srcId="{4DC663C2-C555-4F96-967C-19A09ADDBCFB}" destId="{01E81D70-A956-49BD-A278-80B9521F4A8D}" srcOrd="0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72B27C-0D32-48AA-9411-2191246CE475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E93FFE-9E77-4DE7-AEDF-0BDC5B0634C5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3200" b="1" dirty="0" smtClean="0">
              <a:solidFill>
                <a:srgbClr val="FF0000"/>
              </a:solidFill>
            </a:rPr>
            <a:t>Направление 2 </a:t>
          </a:r>
          <a:r>
            <a:rPr lang="en-US" sz="3200" b="1" dirty="0" smtClean="0">
              <a:solidFill>
                <a:srgbClr val="FF0000"/>
              </a:solidFill>
            </a:rPr>
            <a:t>“</a:t>
          </a:r>
          <a:r>
            <a:rPr lang="ru-RU" sz="3200" b="1" dirty="0" smtClean="0">
              <a:solidFill>
                <a:srgbClr val="FF0000"/>
              </a:solidFill>
            </a:rPr>
            <a:t>Почему здоровым модно?</a:t>
          </a:r>
          <a:r>
            <a:rPr lang="en-US" sz="3200" b="1" dirty="0" smtClean="0">
              <a:solidFill>
                <a:srgbClr val="FF0000"/>
              </a:solidFill>
            </a:rPr>
            <a:t>”</a:t>
          </a:r>
          <a:endParaRPr lang="ru-RU" sz="3200" b="1" dirty="0">
            <a:solidFill>
              <a:srgbClr val="FF0000"/>
            </a:solidFill>
          </a:endParaRPr>
        </a:p>
      </dgm:t>
    </dgm:pt>
    <dgm:pt modelId="{AE519D77-3827-4D4B-96AD-5930DE4E3278}" type="parTrans" cxnId="{2DA0AED9-BD3F-4410-83BB-7C28F2E4D006}">
      <dgm:prSet/>
      <dgm:spPr/>
      <dgm:t>
        <a:bodyPr/>
        <a:lstStyle/>
        <a:p>
          <a:endParaRPr lang="ru-RU"/>
        </a:p>
      </dgm:t>
    </dgm:pt>
    <dgm:pt modelId="{BF7B7AAF-C6A7-40C3-92AB-5F20589CA923}" type="sibTrans" cxnId="{2DA0AED9-BD3F-4410-83BB-7C28F2E4D006}">
      <dgm:prSet/>
      <dgm:spPr/>
      <dgm:t>
        <a:bodyPr/>
        <a:lstStyle/>
        <a:p>
          <a:endParaRPr lang="ru-RU"/>
        </a:p>
      </dgm:t>
    </dgm:pt>
    <dgm:pt modelId="{1D2D49D4-CAAD-49C8-A0E7-CA122684C207}" type="pres">
      <dgm:prSet presAssocID="{7072B27C-0D32-48AA-9411-2191246CE4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164675-BB80-4022-9F63-01797755818F}" type="pres">
      <dgm:prSet presAssocID="{35E93FFE-9E77-4DE7-AEDF-0BDC5B0634C5}" presName="parentText" presStyleLbl="node1" presStyleIdx="0" presStyleCnt="1" custScaleX="96491" custScaleY="51210" custLinFactY="-48240" custLinFactNeighborX="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9C87A9-0E7C-45B8-B48F-58B9C6E92415}" type="presOf" srcId="{7072B27C-0D32-48AA-9411-2191246CE475}" destId="{1D2D49D4-CAAD-49C8-A0E7-CA122684C207}" srcOrd="0" destOrd="0" presId="urn:microsoft.com/office/officeart/2005/8/layout/vList2"/>
    <dgm:cxn modelId="{2DA0AED9-BD3F-4410-83BB-7C28F2E4D006}" srcId="{7072B27C-0D32-48AA-9411-2191246CE475}" destId="{35E93FFE-9E77-4DE7-AEDF-0BDC5B0634C5}" srcOrd="0" destOrd="0" parTransId="{AE519D77-3827-4D4B-96AD-5930DE4E3278}" sibTransId="{BF7B7AAF-C6A7-40C3-92AB-5F20589CA923}"/>
    <dgm:cxn modelId="{C57046C0-DE27-4057-BA91-993634F5D70E}" type="presOf" srcId="{35E93FFE-9E77-4DE7-AEDF-0BDC5B0634C5}" destId="{89164675-BB80-4022-9F63-01797755818F}" srcOrd="0" destOrd="0" presId="urn:microsoft.com/office/officeart/2005/8/layout/vList2"/>
    <dgm:cxn modelId="{B0D171CB-95E9-4E99-82D0-64AED640D0E5}" type="presParOf" srcId="{1D2D49D4-CAAD-49C8-A0E7-CA122684C207}" destId="{89164675-BB80-4022-9F63-01797755818F}" srcOrd="0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A8498E4-8ABB-4043-93AC-7DC11C1BA1B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4CF0B3-D0EE-44C6-88AD-BF38AE4716A1}" type="pres">
      <dgm:prSet presAssocID="{EA8498E4-8ABB-4043-93AC-7DC11C1BA1B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B1ED5286-EA8A-452F-AA2F-5D7EF512AE79}" type="presOf" srcId="{EA8498E4-8ABB-4043-93AC-7DC11C1BA1BC}" destId="{1C4CF0B3-D0EE-44C6-88AD-BF38AE4716A1}" srcOrd="0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F111CB-EB18-4F62-B3CE-F72C18648BC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ACF2CE-9055-4A75-88EA-BB80473ECD88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3200" b="1" dirty="0" smtClean="0">
              <a:solidFill>
                <a:srgbClr val="FF0000"/>
              </a:solidFill>
            </a:rPr>
            <a:t>Направление 3 </a:t>
          </a:r>
          <a:r>
            <a:rPr lang="en-US" sz="3200" b="1" dirty="0" smtClean="0">
              <a:solidFill>
                <a:srgbClr val="FF0000"/>
              </a:solidFill>
            </a:rPr>
            <a:t>“</a:t>
          </a:r>
          <a:r>
            <a:rPr lang="ru-RU" sz="3200" b="1" dirty="0" smtClean="0">
              <a:solidFill>
                <a:srgbClr val="FF0000"/>
              </a:solidFill>
            </a:rPr>
            <a:t>Здоровые дети - в здоровой семье !</a:t>
          </a:r>
          <a:r>
            <a:rPr lang="en-US" sz="3200" b="1" dirty="0" smtClean="0">
              <a:solidFill>
                <a:srgbClr val="FF0000"/>
              </a:solidFill>
            </a:rPr>
            <a:t>”</a:t>
          </a:r>
          <a:endParaRPr lang="ru-RU" sz="3200" b="1" dirty="0">
            <a:solidFill>
              <a:srgbClr val="FF0000"/>
            </a:solidFill>
          </a:endParaRPr>
        </a:p>
      </dgm:t>
    </dgm:pt>
    <dgm:pt modelId="{C2044B97-8AF6-4BEA-BDE4-85267C3C174E}" type="parTrans" cxnId="{D5ABDC94-9792-43C5-BE86-EE4E484C9776}">
      <dgm:prSet/>
      <dgm:spPr/>
      <dgm:t>
        <a:bodyPr/>
        <a:lstStyle/>
        <a:p>
          <a:endParaRPr lang="ru-RU"/>
        </a:p>
      </dgm:t>
    </dgm:pt>
    <dgm:pt modelId="{27A5368B-BD9F-4500-B309-AEE588693EDC}" type="sibTrans" cxnId="{D5ABDC94-9792-43C5-BE86-EE4E484C9776}">
      <dgm:prSet/>
      <dgm:spPr/>
      <dgm:t>
        <a:bodyPr/>
        <a:lstStyle/>
        <a:p>
          <a:endParaRPr lang="ru-RU"/>
        </a:p>
      </dgm:t>
    </dgm:pt>
    <dgm:pt modelId="{1E348414-5C5C-4826-AD34-C879453DA4E2}" type="pres">
      <dgm:prSet presAssocID="{EEF111CB-EB18-4F62-B3CE-F72C18648B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5EF743-8A14-4197-A499-D402077D7477}" type="pres">
      <dgm:prSet presAssocID="{2BACF2CE-9055-4A75-88EA-BB80473ECD88}" presName="parentText" presStyleLbl="node1" presStyleIdx="0" presStyleCnt="1" custScaleX="100000" custScaleY="74559" custLinFactY="-482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955D1A-82B3-4464-A450-7FD28942E641}" type="presOf" srcId="{2BACF2CE-9055-4A75-88EA-BB80473ECD88}" destId="{815EF743-8A14-4197-A499-D402077D7477}" srcOrd="0" destOrd="0" presId="urn:microsoft.com/office/officeart/2005/8/layout/vList2"/>
    <dgm:cxn modelId="{840D9DC2-3ACF-4035-B7B3-584D1CEB05EB}" type="presOf" srcId="{EEF111CB-EB18-4F62-B3CE-F72C18648BC0}" destId="{1E348414-5C5C-4826-AD34-C879453DA4E2}" srcOrd="0" destOrd="0" presId="urn:microsoft.com/office/officeart/2005/8/layout/vList2"/>
    <dgm:cxn modelId="{D5ABDC94-9792-43C5-BE86-EE4E484C9776}" srcId="{EEF111CB-EB18-4F62-B3CE-F72C18648BC0}" destId="{2BACF2CE-9055-4A75-88EA-BB80473ECD88}" srcOrd="0" destOrd="0" parTransId="{C2044B97-8AF6-4BEA-BDE4-85267C3C174E}" sibTransId="{27A5368B-BD9F-4500-B309-AEE588693EDC}"/>
    <dgm:cxn modelId="{0AD38C51-3C74-48AF-8958-6A5F9255FF8B}" type="presParOf" srcId="{1E348414-5C5C-4826-AD34-C879453DA4E2}" destId="{815EF743-8A14-4197-A499-D402077D7477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FF00"/>
                </a:solidFill>
              </a:rPr>
              <a:t>Муниципальное бюджетное дошкольное образовательное учреждение – детский сад комбинированного вида № 54 </a:t>
            </a:r>
            <a:endParaRPr lang="ru-RU" sz="2000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0600" y="2133600"/>
            <a:ext cx="7086600" cy="20574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Проект</a:t>
            </a:r>
          </a:p>
          <a:p>
            <a:r>
              <a:rPr lang="ru-RU" sz="4000" b="1" dirty="0" smtClean="0">
                <a:solidFill>
                  <a:srgbClr val="FFFF00"/>
                </a:solidFill>
              </a:rPr>
              <a:t>Тема</a:t>
            </a:r>
            <a:r>
              <a:rPr lang="en-US" sz="4000" b="1" dirty="0" smtClean="0">
                <a:solidFill>
                  <a:srgbClr val="FFFF00"/>
                </a:solidFill>
              </a:rPr>
              <a:t>:</a:t>
            </a:r>
            <a:r>
              <a:rPr lang="ru-RU" sz="4000" b="1" dirty="0" smtClean="0">
                <a:solidFill>
                  <a:srgbClr val="FFFF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“</a:t>
            </a:r>
            <a:r>
              <a:rPr lang="ru-RU" sz="4000" b="1" dirty="0" smtClean="0">
                <a:solidFill>
                  <a:srgbClr val="FF0000"/>
                </a:solidFill>
              </a:rPr>
              <a:t>Будь здоров, малыш</a:t>
            </a:r>
            <a:r>
              <a:rPr lang="en-US" sz="4000" b="1" dirty="0" smtClean="0">
                <a:solidFill>
                  <a:srgbClr val="FF0000"/>
                </a:solidFill>
              </a:rPr>
              <a:t>!”</a:t>
            </a:r>
            <a:endParaRPr lang="ru-RU" sz="4000" b="1" dirty="0" smtClean="0">
              <a:solidFill>
                <a:srgbClr val="FF000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676400" y="4800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752600" y="4800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000" b="1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000" b="1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000" b="1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b="1" dirty="0" smtClean="0">
                <a:solidFill>
                  <a:srgbClr val="FFFF00"/>
                </a:solidFill>
              </a:rPr>
              <a:t>Воспитатель</a:t>
            </a:r>
            <a:r>
              <a:rPr lang="en-US" sz="2000" b="1" dirty="0" smtClean="0">
                <a:solidFill>
                  <a:srgbClr val="FFFF00"/>
                </a:solidFill>
              </a:rPr>
              <a:t>:</a:t>
            </a:r>
            <a:r>
              <a:rPr lang="ru-RU" sz="2000" b="1" dirty="0" smtClean="0">
                <a:solidFill>
                  <a:srgbClr val="FFFF00"/>
                </a:solidFill>
              </a:rPr>
              <a:t> Попова Светлана Геннадьевна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b="1" dirty="0" smtClean="0">
                <a:solidFill>
                  <a:srgbClr val="FFFF00"/>
                </a:solidFill>
              </a:rPr>
              <a:t>г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Екатеринбург 201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год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28600" y="152400"/>
          <a:ext cx="8686800" cy="416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81000" y="1066800"/>
          <a:ext cx="8305800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3429000"/>
                <a:gridCol w="4343400"/>
              </a:tblGrid>
              <a:tr h="69532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FF00"/>
                          </a:solidFill>
                        </a:rPr>
                        <a:t>№</a:t>
                      </a:r>
                      <a:endParaRPr lang="ru-RU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FF00"/>
                          </a:solidFill>
                        </a:rPr>
                        <a:t>Мероприятия</a:t>
                      </a:r>
                      <a:r>
                        <a:rPr lang="ru-RU" sz="2400" b="1" baseline="0" dirty="0" smtClean="0">
                          <a:solidFill>
                            <a:srgbClr val="FFFF00"/>
                          </a:solidFill>
                        </a:rPr>
                        <a:t> по направлению </a:t>
                      </a:r>
                      <a:endParaRPr lang="ru-RU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FF00"/>
                          </a:solidFill>
                        </a:rPr>
                        <a:t>Дидактический материал </a:t>
                      </a:r>
                      <a:endParaRPr lang="ru-RU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1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Солнце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, воздух и вода – наши верные друзья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</a:rPr>
                        <a:t>!”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                 Беседа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2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Здоровье – главное </a:t>
                      </a:r>
                      <a:r>
                        <a:rPr lang="ru-RU" sz="2000" dirty="0" err="1" smtClean="0">
                          <a:solidFill>
                            <a:srgbClr val="FFFF00"/>
                          </a:solidFill>
                        </a:rPr>
                        <a:t>богатсво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человека !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Чтение художественной литературы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3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Кто спортом занимается – тот силы набирается!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    Физкультурное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занятие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4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За здоровьем в детский сад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Изготовление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нестандартного оборудования совместно с детьми.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5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Путешествие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в страну здоровья !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Фотовыставка совместно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с родителями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6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Кладовая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здоровья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Картотека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: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физ. минуток, дыхательной гимнастике и т.д. 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7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Папа, мама, я – спортивная семья!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          Развлечения 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12954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</a:rPr>
              <a:t>Результат </a:t>
            </a:r>
            <a:r>
              <a:rPr lang="en-US" sz="3200" b="1" dirty="0" smtClean="0">
                <a:solidFill>
                  <a:srgbClr val="FF0000"/>
                </a:solidFill>
              </a:rPr>
              <a:t>: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дети получили первоначальные  представления о правилах своего здоровья.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28600" y="152400"/>
          <a:ext cx="8686800" cy="401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381000" y="152400"/>
          <a:ext cx="85344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57200" y="1143000"/>
          <a:ext cx="8305800" cy="5528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3352800"/>
                <a:gridCol w="4419600"/>
              </a:tblGrid>
              <a:tr h="66675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№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Мероприятия по направлению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Дидактический</a:t>
                      </a:r>
                      <a:r>
                        <a:rPr lang="ru-RU" sz="2400" baseline="0" dirty="0" smtClean="0">
                          <a:solidFill>
                            <a:srgbClr val="FFFF00"/>
                          </a:solidFill>
                        </a:rPr>
                        <a:t> материал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1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Еда без вреда.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Игры для здоровья.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Консультации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для родителей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2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Здоровый образ жизни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.”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             Анкетирование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3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Первые шаги ребенка к здоровью.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           Папка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– передвижка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4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Здоровье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ребенка в Ваших руках.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Совместное изготовление нестандартного оборудования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5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Здоровые выходные в нашей семье!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           Фотовыставка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6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Уголок Айболита!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Оформление стенда по сохранению здоровья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7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Здоровье  - это здорово !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Развлечение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совместно с родителями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" y="152400"/>
            <a:ext cx="8763000" cy="1600200"/>
          </a:xfrm>
        </p:spPr>
        <p:txBody>
          <a:bodyPr/>
          <a:lstStyle/>
          <a:p>
            <a:r>
              <a:rPr lang="ru-RU" dirty="0" smtClean="0"/>
              <a:t> 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Результат </a:t>
            </a:r>
            <a:r>
              <a:rPr lang="en-US" sz="3200" b="1" dirty="0" smtClean="0">
                <a:solidFill>
                  <a:srgbClr val="FF0000"/>
                </a:solidFill>
              </a:rPr>
              <a:t>: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повысился интерес родителей в физическом развитии и оздоровлении детей.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" y="0"/>
            <a:ext cx="8763000" cy="6705600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                   Ожидаемые результаты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— </a:t>
            </a:r>
            <a:r>
              <a:rPr lang="ru-RU" sz="2800" b="1" dirty="0" smtClean="0">
                <a:solidFill>
                  <a:srgbClr val="FFFF00"/>
                </a:solidFill>
              </a:rPr>
              <a:t>На уровне педагога </a:t>
            </a:r>
            <a:r>
              <a:rPr lang="en-US" sz="2800" dirty="0" smtClean="0">
                <a:solidFill>
                  <a:srgbClr val="FFFF00"/>
                </a:solidFill>
              </a:rPr>
              <a:t>: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</a:rPr>
              <a:t>повышение профессиональной педагогической компетентности ( стимулирование к самообразованию )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обобщение и распространение опыта работы по использованию нестандартного оборудования для двигательной среды</a:t>
            </a:r>
            <a:r>
              <a:rPr lang="en-US" sz="2800" dirty="0" smtClean="0">
                <a:solidFill>
                  <a:srgbClr val="FFFF00"/>
                </a:solidFill>
              </a:rPr>
              <a:t>;</a:t>
            </a:r>
            <a:endParaRPr lang="ru-RU" sz="2800" dirty="0" smtClean="0">
              <a:solidFill>
                <a:srgbClr val="FFFF00"/>
              </a:solidFill>
            </a:endParaRPr>
          </a:p>
          <a:p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</a:rPr>
              <a:t>—</a:t>
            </a:r>
            <a:r>
              <a:rPr lang="ru-RU" sz="2800" b="1" dirty="0" smtClean="0">
                <a:solidFill>
                  <a:srgbClr val="FFFF00"/>
                </a:solidFill>
              </a:rPr>
              <a:t> На уровне детей</a:t>
            </a:r>
            <a:r>
              <a:rPr lang="en-US" sz="2800" b="1" dirty="0" smtClean="0">
                <a:solidFill>
                  <a:srgbClr val="FFFF00"/>
                </a:solidFill>
              </a:rPr>
              <a:t>: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обогащение знаний детей о правильном здоровом питании</a:t>
            </a:r>
            <a:r>
              <a:rPr lang="en-US" sz="2800" dirty="0" smtClean="0">
                <a:solidFill>
                  <a:srgbClr val="FFFF00"/>
                </a:solidFill>
              </a:rPr>
              <a:t>;</a:t>
            </a:r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</a:rPr>
              <a:t>навыки самостоятельной двигательной активности при использовании нестандартного оборудования</a:t>
            </a:r>
            <a:r>
              <a:rPr lang="en-US" sz="2800" dirty="0" smtClean="0">
                <a:solidFill>
                  <a:srgbClr val="FFFF00"/>
                </a:solidFill>
              </a:rPr>
              <a:t>;</a:t>
            </a:r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</a:rPr>
              <a:t>  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65532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         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           Ожидаемые результаты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smtClean="0">
                <a:solidFill>
                  <a:srgbClr val="FFFF00"/>
                </a:solidFill>
              </a:rPr>
              <a:t>— На уровне родителей </a:t>
            </a:r>
            <a:r>
              <a:rPr lang="en-US" sz="3100" b="1" dirty="0" smtClean="0">
                <a:solidFill>
                  <a:srgbClr val="FFFF00"/>
                </a:solidFill>
              </a:rPr>
              <a:t>:</a:t>
            </a:r>
            <a:r>
              <a:rPr lang="en-US" sz="3100" dirty="0" smtClean="0">
                <a:solidFill>
                  <a:srgbClr val="FFFF00"/>
                </a:solidFill>
              </a:rPr>
              <a:t/>
            </a:r>
            <a:br>
              <a:rPr lang="en-US" sz="3100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повышение интереса у родителей к оздоровительной работе в ДОУ и вовлечение их в образовательное пространство</a:t>
            </a:r>
            <a:r>
              <a:rPr lang="en-US" sz="3100" dirty="0" smtClean="0">
                <a:solidFill>
                  <a:srgbClr val="FFFF00"/>
                </a:solidFill>
              </a:rPr>
              <a:t>;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 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3100" b="1" dirty="0" smtClean="0">
                <a:solidFill>
                  <a:srgbClr val="FFFF00"/>
                </a:solidFill>
              </a:rPr>
              <a:t>— На уровне предметно – пространственной среды </a:t>
            </a:r>
            <a:r>
              <a:rPr lang="en-US" sz="3100" b="1" dirty="0" smtClean="0">
                <a:solidFill>
                  <a:srgbClr val="FFFF00"/>
                </a:solidFill>
              </a:rPr>
              <a:t>:</a:t>
            </a:r>
            <a:br>
              <a:rPr lang="en-US" sz="3100" b="1" dirty="0" smtClean="0">
                <a:solidFill>
                  <a:srgbClr val="FFFF00"/>
                </a:solidFill>
              </a:rPr>
            </a:br>
            <a:r>
              <a:rPr lang="ru-RU" sz="3100" b="1" dirty="0" smtClean="0">
                <a:solidFill>
                  <a:srgbClr val="FFFF00"/>
                </a:solidFill>
              </a:rPr>
              <a:t>п</a:t>
            </a:r>
            <a:r>
              <a:rPr lang="ru-RU" sz="3100" dirty="0" smtClean="0">
                <a:solidFill>
                  <a:srgbClr val="FFFF00"/>
                </a:solidFill>
              </a:rPr>
              <a:t>ополнение предметно – пространственной среды группы, путем создания нового нестандартного оборудования, помогающего полноценному физическому развитию детей.</a:t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en-US" sz="3100" b="1" dirty="0" smtClean="0">
                <a:solidFill>
                  <a:srgbClr val="FFFF00"/>
                </a:solidFill>
              </a:rPr>
              <a:t/>
            </a:r>
            <a:br>
              <a:rPr lang="en-US" sz="3100" b="1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3100" dirty="0" smtClean="0">
                <a:solidFill>
                  <a:srgbClr val="FFFF00"/>
                </a:solidFill>
              </a:rPr>
              <a:t/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</a:rPr>
              <a:t>                     </a:t>
            </a:r>
            <a:r>
              <a:rPr lang="ru-RU" sz="3600" b="1" dirty="0" smtClean="0">
                <a:solidFill>
                  <a:srgbClr val="FF0000"/>
                </a:solidFill>
              </a:rPr>
              <a:t>Этапы реализации проекта</a:t>
            </a: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FF00"/>
                </a:solidFill>
              </a:rPr>
              <a:t>1</a:t>
            </a:r>
            <a:r>
              <a:rPr lang="ru-RU" sz="3100" dirty="0" smtClean="0">
                <a:solidFill>
                  <a:srgbClr val="FFFF00"/>
                </a:solidFill>
              </a:rPr>
              <a:t>. </a:t>
            </a:r>
            <a:r>
              <a:rPr lang="ru-RU" sz="3100" b="1" dirty="0" smtClean="0">
                <a:solidFill>
                  <a:srgbClr val="FFFF00"/>
                </a:solidFill>
              </a:rPr>
              <a:t>Подготовительный этап </a:t>
            </a:r>
            <a:r>
              <a:rPr lang="en-US" sz="3100" b="1" dirty="0" smtClean="0">
                <a:solidFill>
                  <a:srgbClr val="FFFF00"/>
                </a:solidFill>
              </a:rPr>
              <a:t>:</a:t>
            </a:r>
            <a:r>
              <a:rPr lang="ru-RU" sz="3100" b="1" dirty="0" smtClean="0">
                <a:solidFill>
                  <a:srgbClr val="FFFF00"/>
                </a:solidFill>
              </a:rPr>
              <a:t> (Сентябрь 2014 г. – ноябрь 2014 г.)</a:t>
            </a: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Изучение методической литературы по данной теме. </a:t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Анкетирование родителей.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3100" b="1" dirty="0" smtClean="0">
                <a:solidFill>
                  <a:srgbClr val="FFFF00"/>
                </a:solidFill>
              </a:rPr>
              <a:t>2.</a:t>
            </a:r>
            <a:r>
              <a:rPr lang="ru-RU" sz="3100" dirty="0" smtClean="0">
                <a:solidFill>
                  <a:srgbClr val="FFFF00"/>
                </a:solidFill>
              </a:rPr>
              <a:t> </a:t>
            </a:r>
            <a:r>
              <a:rPr lang="ru-RU" sz="3100" b="1" dirty="0" smtClean="0">
                <a:solidFill>
                  <a:srgbClr val="FFFF00"/>
                </a:solidFill>
              </a:rPr>
              <a:t>Практический этап</a:t>
            </a:r>
            <a:r>
              <a:rPr lang="en-US" sz="3100" b="1" dirty="0" smtClean="0">
                <a:solidFill>
                  <a:srgbClr val="FFFF00"/>
                </a:solidFill>
              </a:rPr>
              <a:t>:</a:t>
            </a:r>
            <a:r>
              <a:rPr lang="ru-RU" sz="3100" b="1" dirty="0" smtClean="0">
                <a:solidFill>
                  <a:srgbClr val="FFFF00"/>
                </a:solidFill>
              </a:rPr>
              <a:t> ( декабрь 2014 г. – апрель 2015 г)</a:t>
            </a: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Разработка содержания занятий.</a:t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Составление картотеки нестандартного оборудования.</a:t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Изготовление оборудования совместно с родителями.</a:t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Проведение комплекса оздоровительно – образовательных мероприятий с использованием нестандартного оборудования. </a:t>
            </a:r>
            <a:endParaRPr lang="ru-RU" sz="3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39624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FFFF00"/>
                </a:solidFill>
              </a:rPr>
              <a:t>3. Заключительный этап ( май 2015 г. )</a:t>
            </a:r>
            <a:br>
              <a:rPr lang="ru-RU" sz="2800" b="1" dirty="0" smtClean="0">
                <a:solidFill>
                  <a:srgbClr val="FFFF00"/>
                </a:solidFill>
              </a:rPr>
            </a:b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Составление и оформление методических рекомендаций по использованию нестандартного оборудования в самостоятельной двигательной деятельности детей. </a:t>
            </a:r>
            <a:endParaRPr lang="ru-RU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5532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   Основные принципы использования                                   нестандартного оборудования 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—  Оборудование может быть использовано на        физкультурных занятиях и в самостоятельной      двигательной деятельности детей.</a:t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/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      —  Начиная упражнения с оборудованием от самых        простых, следует постепенно переходить к более сложным, разнообразить движения.</a:t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/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      — В процессе выполнения упражнений необходимо внимательно следить за состоянием самочувствия детей, не допускать перегрузок . </a:t>
            </a:r>
            <a:endParaRPr lang="ru-RU" sz="3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82000" cy="55626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</a:rPr>
              <a:t>            Требования , предъявляемые к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            нестандартному оборудованию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FF00"/>
                </a:solidFill>
              </a:rPr>
              <a:t>— Нестандартное оборудование должно быть</a:t>
            </a:r>
            <a:r>
              <a:rPr lang="en-US" sz="2800" b="1" dirty="0" smtClean="0">
                <a:solidFill>
                  <a:srgbClr val="FFFF00"/>
                </a:solidFill>
              </a:rPr>
              <a:t>:</a:t>
            </a: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безопасным</a:t>
            </a:r>
            <a:r>
              <a:rPr lang="en-US" sz="2800" dirty="0" smtClean="0">
                <a:solidFill>
                  <a:srgbClr val="FFFF00"/>
                </a:solidFill>
              </a:rPr>
              <a:t>;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максимально эффективным</a:t>
            </a:r>
            <a:r>
              <a:rPr lang="en-US" sz="2800" dirty="0" smtClean="0">
                <a:solidFill>
                  <a:srgbClr val="FFFF00"/>
                </a:solidFill>
              </a:rPr>
              <a:t>;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удобным к применению</a:t>
            </a:r>
            <a:r>
              <a:rPr lang="en-US" sz="2800" dirty="0" smtClean="0">
                <a:solidFill>
                  <a:srgbClr val="FFFF00"/>
                </a:solidFill>
              </a:rPr>
              <a:t>;</a:t>
            </a:r>
            <a:br>
              <a:rPr lang="en-US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компактным</a:t>
            </a:r>
            <a:r>
              <a:rPr lang="en-US" sz="2800" dirty="0" smtClean="0">
                <a:solidFill>
                  <a:srgbClr val="FFFF00"/>
                </a:solidFill>
              </a:rPr>
              <a:t>;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универсальным</a:t>
            </a:r>
            <a:r>
              <a:rPr lang="en-US" sz="2800" dirty="0" smtClean="0">
                <a:solidFill>
                  <a:srgbClr val="FFFF00"/>
                </a:solidFill>
              </a:rPr>
              <a:t>;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технологичным и простым в изготовлении</a:t>
            </a:r>
            <a:r>
              <a:rPr lang="en-US" sz="2800" dirty="0" smtClean="0">
                <a:solidFill>
                  <a:srgbClr val="FFFF00"/>
                </a:solidFill>
              </a:rPr>
              <a:t>;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эстетическим.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Что такое здоровье 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534400" cy="6477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</a:rPr>
              <a:t>Материалы для изготовления нестандартного                             оборудования </a:t>
            </a:r>
            <a:r>
              <a:rPr lang="en-US" sz="3200" b="1" dirty="0" smtClean="0">
                <a:solidFill>
                  <a:srgbClr val="FF0000"/>
                </a:solidFill>
              </a:rPr>
              <a:t>:</a:t>
            </a: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FF00"/>
                </a:solidFill>
              </a:rPr>
              <a:t>— </a:t>
            </a:r>
            <a:r>
              <a:rPr lang="ru-RU" sz="2800" b="1" u="sng" dirty="0" smtClean="0">
                <a:solidFill>
                  <a:srgbClr val="FFFF00"/>
                </a:solidFill>
              </a:rPr>
              <a:t>Бросовый материал</a:t>
            </a:r>
            <a:r>
              <a:rPr lang="en-US" sz="2800" b="1" u="sng" dirty="0" smtClean="0">
                <a:solidFill>
                  <a:srgbClr val="FFFF00"/>
                </a:solidFill>
              </a:rPr>
              <a:t>:</a:t>
            </a:r>
            <a:r>
              <a:rPr lang="ru-RU" sz="2800" b="1" u="sng" dirty="0" smtClean="0">
                <a:solidFill>
                  <a:srgbClr val="FFFF00"/>
                </a:solidFill>
              </a:rPr>
              <a:t/>
            </a:r>
            <a:br>
              <a:rPr lang="ru-RU" sz="2800" b="1" u="sng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пробки, потолочная плитка,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футляры от </a:t>
            </a:r>
            <a:r>
              <a:rPr lang="en-US" sz="2800" dirty="0" smtClean="0">
                <a:solidFill>
                  <a:srgbClr val="FFFF00"/>
                </a:solidFill>
              </a:rPr>
              <a:t>“</a:t>
            </a:r>
            <a:r>
              <a:rPr lang="ru-RU" sz="2800" dirty="0" smtClean="0">
                <a:solidFill>
                  <a:srgbClr val="FFFF00"/>
                </a:solidFill>
              </a:rPr>
              <a:t>киндер – сюрпризов</a:t>
            </a:r>
            <a:r>
              <a:rPr lang="en-US" sz="2800" dirty="0" smtClean="0">
                <a:solidFill>
                  <a:srgbClr val="FFFF00"/>
                </a:solidFill>
              </a:rPr>
              <a:t>”</a:t>
            </a:r>
            <a:r>
              <a:rPr lang="ru-RU" sz="2800" dirty="0" smtClean="0">
                <a:solidFill>
                  <a:srgbClr val="FFFF00"/>
                </a:solidFill>
              </a:rPr>
              <a:t>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пластиковые бутылочки,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нитки,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палочки,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проволока,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бисер,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дощечки,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фломастеры,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пуговицы,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лоскутки ткани и др.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Перечень нестандартного оборудования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533400"/>
          <a:ext cx="8686800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2514600"/>
                <a:gridCol w="2971800"/>
                <a:gridCol w="2743200"/>
              </a:tblGrid>
              <a:tr h="45720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№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 Оборудование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       Применение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          Развитие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</a:p>
                    <a:p>
                      <a:endParaRPr lang="ru-RU" sz="20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1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 smtClean="0">
                        <a:solidFill>
                          <a:srgbClr val="FFFF00"/>
                        </a:solidFill>
                      </a:endParaRPr>
                    </a:p>
                    <a:p>
                      <a:endParaRPr lang="ru-RU" sz="20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Парашют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 smtClean="0">
                        <a:solidFill>
                          <a:srgbClr val="FFFF00"/>
                        </a:solidFill>
                      </a:endParaRPr>
                    </a:p>
                    <a:p>
                      <a:endParaRPr lang="ru-RU" sz="20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Подвижные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игры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Ловкость,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внимание, быстроту реакции, умение ориентироваться в пространстве.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2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Пенечки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Перешагивание,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ориентир, бег змейкой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Координацию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движений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3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Ветерок в бутылке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Дыхательная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гимнастика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Органы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дыхания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4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Дорожки 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здоровья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Для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профилактике плоскостопия у детей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Массаж ног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5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Веселые колечки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</a:t>
                      </a:r>
                      <a:r>
                        <a:rPr lang="ru-RU" sz="2000" dirty="0" err="1" smtClean="0">
                          <a:solidFill>
                            <a:srgbClr val="FFFF00"/>
                          </a:solidFill>
                        </a:rPr>
                        <a:t>Кольцеброс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Развитие меткости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6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Коврик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Травка 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Массаж стоп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Коррекция   плоскостопия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7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Качели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Самостоятельная деятельность,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для игр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Развитие равновесия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458200" cy="6096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Перечень нестандартного оборудования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838200"/>
          <a:ext cx="8610600" cy="473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2438400"/>
                <a:gridCol w="2895600"/>
                <a:gridCol w="2743200"/>
              </a:tblGrid>
              <a:tr h="53340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№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  Оборудование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       Применение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         Развитие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endParaRPr lang="ru-RU" sz="20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8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</a:t>
                      </a:r>
                    </a:p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err="1" smtClean="0">
                          <a:solidFill>
                            <a:srgbClr val="FFFF00"/>
                          </a:solidFill>
                        </a:rPr>
                        <a:t>Осьминожка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Для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ОРУ, игр – соревнований, ходьбы, бега, прыжков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Укрепление мышц ног, рук, спины,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плечевого пояса, равновесия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</a:p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9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Султанчики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Для ОРУ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, помогают в создании веселой, красочной атмосферы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Развивает мускулатуру рук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10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rgbClr val="FFFF00"/>
                          </a:solidFill>
                        </a:rPr>
                        <a:t>Массажор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из  скалок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rgbClr val="FFFF00"/>
                          </a:solidFill>
                        </a:rPr>
                        <a:t>Самомассаж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стоп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Предупреждение и коррекция плоскостопия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11582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11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Необычные гантели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Для ОРУ, самостоятельная деятельность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Развитие мускулатуры рук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Перечень нестандартного оборудования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746762"/>
          <a:ext cx="8610600" cy="5775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2514600"/>
                <a:gridCol w="2895600"/>
                <a:gridCol w="2667000"/>
              </a:tblGrid>
              <a:tr h="533399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FF00"/>
                          </a:solidFill>
                        </a:rPr>
                        <a:t>№</a:t>
                      </a:r>
                      <a:endParaRPr lang="ru-RU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  Оборудование</a:t>
                      </a:r>
                      <a:r>
                        <a:rPr lang="ru-RU" sz="24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      Применение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FF00"/>
                          </a:solidFill>
                        </a:rPr>
                        <a:t>         Развитие</a:t>
                      </a:r>
                      <a:endParaRPr lang="ru-RU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110669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12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Разноцветные ленточки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Подвижные игры,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при выполнении ОРУ, на праздниках и  для забав,  для выполнения муз. упражнений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Развитие координационных способностей 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160019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13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Платочки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Подвижные игры,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при выполнении ОРУ, на праздниках и для забав, для выполнения муз. упражнений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Развитие координационных способностей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97535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14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Флажки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Для ОРУ, развлечений,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соревнований, праздников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Развитие координационных способностей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15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Атрибуты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для игр (маски различных животных, эмблемы)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Используются в подвижных играх, для проведения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эстафет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Для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общего развития детей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2484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</a:rPr>
              <a:t>                Перспективы дальнейшего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                        развития проекта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— Продолжать работу по развитию предметно – пространственной среды.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— Продолжать оснащать </a:t>
            </a:r>
            <a:r>
              <a:rPr lang="en-US" sz="2800" dirty="0" smtClean="0">
                <a:solidFill>
                  <a:srgbClr val="FFFF00"/>
                </a:solidFill>
              </a:rPr>
              <a:t>“</a:t>
            </a:r>
            <a:r>
              <a:rPr lang="ru-RU" sz="2800" dirty="0" smtClean="0">
                <a:solidFill>
                  <a:srgbClr val="FFFF00"/>
                </a:solidFill>
              </a:rPr>
              <a:t>Уголок здоровья</a:t>
            </a:r>
            <a:r>
              <a:rPr lang="en-US" sz="2800" dirty="0" smtClean="0">
                <a:solidFill>
                  <a:srgbClr val="FFFF00"/>
                </a:solidFill>
              </a:rPr>
              <a:t>” </a:t>
            </a:r>
            <a:r>
              <a:rPr lang="ru-RU" sz="2800" dirty="0" smtClean="0">
                <a:solidFill>
                  <a:srgbClr val="FFFF00"/>
                </a:solidFill>
              </a:rPr>
              <a:t>в группе, а также физкультурный зал нестандартным оборудованием, в соответствии с возрастными особенностями детей.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— Установить партнерские отношения с семьями детей группы.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— Провести </a:t>
            </a:r>
            <a:r>
              <a:rPr lang="en-US" sz="2800" dirty="0" smtClean="0">
                <a:solidFill>
                  <a:srgbClr val="FFFF00"/>
                </a:solidFill>
              </a:rPr>
              <a:t>“</a:t>
            </a:r>
            <a:r>
              <a:rPr lang="ru-RU" sz="2800" dirty="0" smtClean="0">
                <a:solidFill>
                  <a:srgbClr val="FFFF00"/>
                </a:solidFill>
              </a:rPr>
              <a:t>День здоровья</a:t>
            </a:r>
            <a:r>
              <a:rPr lang="en-US" sz="2800" dirty="0" smtClean="0">
                <a:solidFill>
                  <a:srgbClr val="FFFF00"/>
                </a:solidFill>
              </a:rPr>
              <a:t>!” </a:t>
            </a:r>
            <a:r>
              <a:rPr lang="ru-RU" sz="2800" dirty="0" smtClean="0">
                <a:solidFill>
                  <a:srgbClr val="FFFF00"/>
                </a:solidFill>
              </a:rPr>
              <a:t>в летний оздоровительный период.  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172200"/>
          </a:xfrm>
        </p:spPr>
        <p:txBody>
          <a:bodyPr>
            <a:normAutofit/>
            <a:scene3d>
              <a:camera prst="isometricRightUp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Спасибо за внимание </a:t>
            </a:r>
            <a:endParaRPr lang="ru-RU" sz="6600" b="1" dirty="0"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Актуальность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867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rgbClr val="FFFF00"/>
                </a:solidFill>
              </a:rPr>
              <a:t>         Самой актуальной проблемой на сегодняшний день является сохранение и </a:t>
            </a:r>
            <a:r>
              <a:rPr lang="ru-RU" sz="2800" smtClean="0">
                <a:solidFill>
                  <a:srgbClr val="FFFF00"/>
                </a:solidFill>
              </a:rPr>
              <a:t>укрепление здоровья </a:t>
            </a:r>
            <a:r>
              <a:rPr lang="ru-RU" sz="2800" dirty="0" smtClean="0">
                <a:solidFill>
                  <a:srgbClr val="FFFF00"/>
                </a:solidFill>
              </a:rPr>
              <a:t>детей. Здоровье рассматривается как полное физическое, психическое и социальное благополучие, как гармоничное состояние организма, которое позволяет человеку быть активным в своей жизни, добиваться успехов в различной деятельности. Для достижения гармонии с природой, самими собой необходимо учиться, заботиться о своем здоровье с детства. Очень важным на сегодняшний день является формирование у детей дошкольного возраста убеждений в необходимости сохранения своего здоровья и приобщения к здоровому образу жизни. 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Вид проекта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800" dirty="0" smtClean="0">
                <a:solidFill>
                  <a:srgbClr val="FFFF00"/>
                </a:solidFill>
              </a:rPr>
              <a:t>— по целевой установке – педагогический, творческий, информационно – ориентированный.</a:t>
            </a:r>
          </a:p>
          <a:p>
            <a:pPr algn="ctr">
              <a:buNone/>
            </a:pPr>
            <a:endParaRPr lang="ru-RU" sz="28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FFFF00"/>
                </a:solidFill>
              </a:rPr>
              <a:t>— по составу участников – групповой (дети второй младшей группы, родители, педагог, инструктор по физической культуре.)</a:t>
            </a:r>
          </a:p>
          <a:p>
            <a:pPr algn="ctr">
              <a:buNone/>
            </a:pPr>
            <a:endParaRPr lang="ru-RU" sz="28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FFFF00"/>
                </a:solidFill>
              </a:rPr>
              <a:t>— по срокам реализации – долгосрочной (сентябрь </a:t>
            </a:r>
            <a:r>
              <a:rPr lang="ru-RU" sz="2800" dirty="0" smtClean="0">
                <a:solidFill>
                  <a:srgbClr val="FFFF00"/>
                </a:solidFill>
              </a:rPr>
              <a:t>2018 </a:t>
            </a:r>
            <a:r>
              <a:rPr lang="ru-RU" sz="2800" dirty="0" smtClean="0">
                <a:solidFill>
                  <a:srgbClr val="FFFF00"/>
                </a:solidFill>
              </a:rPr>
              <a:t>– май </a:t>
            </a:r>
            <a:r>
              <a:rPr lang="ru-RU" sz="2800" dirty="0" smtClean="0">
                <a:solidFill>
                  <a:srgbClr val="FFFF00"/>
                </a:solidFill>
              </a:rPr>
              <a:t>2019 </a:t>
            </a:r>
            <a:r>
              <a:rPr lang="ru-RU" sz="2800" dirty="0" smtClean="0">
                <a:solidFill>
                  <a:srgbClr val="FFFF00"/>
                </a:solidFill>
              </a:rPr>
              <a:t>года 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09600" y="1828800"/>
            <a:ext cx="7924800" cy="42672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Цели</a:t>
            </a:r>
            <a:r>
              <a:rPr lang="en-US" sz="3200" b="1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endParaRPr lang="ru-RU" sz="2800" dirty="0" smtClean="0">
              <a:solidFill>
                <a:srgbClr val="FFFF00"/>
              </a:solidFill>
            </a:endParaRPr>
          </a:p>
          <a:p>
            <a:pPr algn="r"/>
            <a:r>
              <a:rPr lang="ru-RU" sz="2800" dirty="0" smtClean="0">
                <a:solidFill>
                  <a:srgbClr val="FFFF00"/>
                </a:solidFill>
              </a:rPr>
              <a:t>   —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сформировать у детей осознанное отношение          к своему здоровью и потребность в здоровом        образе жизни</a:t>
            </a:r>
            <a:r>
              <a:rPr lang="en-US" sz="2800" dirty="0" smtClean="0">
                <a:solidFill>
                  <a:srgbClr val="FFFF00"/>
                </a:solidFill>
              </a:rPr>
              <a:t>;</a:t>
            </a:r>
            <a:endParaRPr lang="ru-RU" sz="2800" dirty="0" smtClean="0">
              <a:solidFill>
                <a:srgbClr val="FFFF00"/>
              </a:solidFill>
            </a:endParaRPr>
          </a:p>
          <a:p>
            <a:pPr algn="r"/>
            <a:endParaRPr lang="ru-RU" sz="2800" dirty="0" smtClean="0">
              <a:solidFill>
                <a:srgbClr val="FFFF00"/>
              </a:solidFill>
            </a:endParaRPr>
          </a:p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— воспитать здорового ребенка совместными усилиями ДОУ и семьи.</a:t>
            </a:r>
          </a:p>
          <a:p>
            <a:pPr algn="ctr"/>
            <a:endParaRPr lang="ru-RU" sz="2800" b="1" dirty="0" smtClean="0">
              <a:solidFill>
                <a:srgbClr val="FFFF00"/>
              </a:solidFill>
            </a:endParaRPr>
          </a:p>
          <a:p>
            <a:endParaRPr lang="ru-RU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077200" cy="4038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Задачи</a:t>
            </a:r>
            <a:r>
              <a:rPr lang="en-US" sz="3200" b="1" dirty="0" smtClean="0">
                <a:solidFill>
                  <a:srgbClr val="FF0000"/>
                </a:solidFill>
              </a:rPr>
              <a:t>: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en-US" sz="3100" dirty="0" smtClean="0">
                <a:solidFill>
                  <a:srgbClr val="FFFF00"/>
                </a:solidFill>
              </a:rPr>
              <a:t>— </a:t>
            </a:r>
            <a:r>
              <a:rPr lang="ru-RU" sz="3100" dirty="0" smtClean="0">
                <a:solidFill>
                  <a:srgbClr val="FFFF00"/>
                </a:solidFill>
              </a:rPr>
              <a:t>дать представления о полезной и вредной пищи для здоровья человека</a:t>
            </a:r>
            <a:r>
              <a:rPr lang="en-US" sz="3100" dirty="0" smtClean="0">
                <a:solidFill>
                  <a:srgbClr val="FFFF00"/>
                </a:solidFill>
              </a:rPr>
              <a:t>;</a:t>
            </a:r>
            <a:r>
              <a:rPr lang="ru-RU" sz="3100" dirty="0" smtClean="0">
                <a:solidFill>
                  <a:srgbClr val="FFFF00"/>
                </a:solidFill>
              </a:rPr>
              <a:t> </a:t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/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— мотивировать детей на сохранение и укрепление своего здоровья через использование нетрадиционного оборудования в самостоятельных видах деятельности</a:t>
            </a:r>
            <a:r>
              <a:rPr lang="en-US" sz="3100" dirty="0" smtClean="0">
                <a:solidFill>
                  <a:srgbClr val="FFFF00"/>
                </a:solidFill>
              </a:rPr>
              <a:t>;</a:t>
            </a:r>
            <a:r>
              <a:rPr lang="ru-RU" sz="3100" dirty="0" smtClean="0">
                <a:solidFill>
                  <a:srgbClr val="FFFF00"/>
                </a:solidFill>
              </a:rPr>
              <a:t/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/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en-US" sz="3100" dirty="0" smtClean="0">
                <a:solidFill>
                  <a:srgbClr val="FFFF00"/>
                </a:solidFill>
              </a:rPr>
              <a:t>—</a:t>
            </a:r>
            <a:r>
              <a:rPr lang="ru-RU" sz="3100" dirty="0" smtClean="0">
                <a:solidFill>
                  <a:srgbClr val="FFFF00"/>
                </a:solidFill>
              </a:rPr>
              <a:t> способствовать созданию активной позиции родителей в совместной деятельности с ДОУ.</a:t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/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/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/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/>
            </a:r>
            <a:br>
              <a:rPr lang="en-US" sz="3200" b="1" dirty="0" smtClean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Структура проекта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1524000" y="1397000"/>
          <a:ext cx="6096000" cy="401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28600" y="228600"/>
          <a:ext cx="8686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28600" y="1143000"/>
          <a:ext cx="8610600" cy="5598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3810000"/>
                <a:gridCol w="4267200"/>
              </a:tblGrid>
              <a:tr h="65722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FF00"/>
                          </a:solidFill>
                        </a:rPr>
                        <a:t>№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FF00"/>
                          </a:solidFill>
                        </a:rPr>
                        <a:t>Мероприятия</a:t>
                      </a:r>
                      <a:r>
                        <a:rPr lang="ru-RU" sz="2400" b="1" baseline="0" dirty="0" smtClean="0">
                          <a:solidFill>
                            <a:srgbClr val="FFFF00"/>
                          </a:solidFill>
                        </a:rPr>
                        <a:t> по направлению </a:t>
                      </a:r>
                      <a:endParaRPr lang="ru-RU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FF00"/>
                          </a:solidFill>
                        </a:rPr>
                        <a:t>Дидактический материал</a:t>
                      </a:r>
                      <a:endParaRPr lang="ru-RU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1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Что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надо кушать, если хочешь быть здоровым ?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                   Беседа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2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Щи да каша – пища наша !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Чтение художественной литературы,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разучивание стихов.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3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Веселые поварята ! 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Приготовление салата из свежих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овощей  ( морковка, капуста, лук )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Урожайная грядка.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”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Посев и выращивание лука.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5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Полезные и вредные продукты питания.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 Просмотр видеофильма.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6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Натюрморт из овощей и фруктов.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 Творческая работа детей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7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Мои друзья 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–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витамины !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</a:rPr>
                        <a:t>“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</a:rPr>
                        <a:t>                     Развлечение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ru-RU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23622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</a:rPr>
              <a:t>Результат</a:t>
            </a:r>
            <a:r>
              <a:rPr lang="en-US" sz="3200" b="1" dirty="0" smtClean="0">
                <a:solidFill>
                  <a:srgbClr val="FF0000"/>
                </a:solidFill>
              </a:rPr>
              <a:t>:</a:t>
            </a:r>
            <a:r>
              <a:rPr lang="ru-RU" sz="2800" b="1" dirty="0" smtClean="0">
                <a:solidFill>
                  <a:srgbClr val="FFFF00"/>
                </a:solidFill>
              </a:rPr>
              <a:t>  </a:t>
            </a:r>
            <a:r>
              <a:rPr lang="ru-RU" sz="2800" dirty="0" err="1" smtClean="0">
                <a:solidFill>
                  <a:srgbClr val="FFFF00"/>
                </a:solidFill>
              </a:rPr>
              <a:t>сформированность</a:t>
            </a:r>
            <a:r>
              <a:rPr lang="ru-RU" sz="2800" dirty="0" smtClean="0">
                <a:solidFill>
                  <a:srgbClr val="FFFF00"/>
                </a:solidFill>
              </a:rPr>
              <a:t> знаний у детей о правильном, здоровом питании и возможность применять их в повседневной жизни</a:t>
            </a: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1030</Words>
  <PresentationFormat>Экран (4:3)</PresentationFormat>
  <Paragraphs>212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Office Theme</vt:lpstr>
      <vt:lpstr>Муниципальное бюджетное дошкольное образовательное учреждение – детский сад комбинированного вида № 54 </vt:lpstr>
      <vt:lpstr>Что такое здоровье ?</vt:lpstr>
      <vt:lpstr>Актуальность</vt:lpstr>
      <vt:lpstr>Вид проекта</vt:lpstr>
      <vt:lpstr>Слайд 5</vt:lpstr>
      <vt:lpstr> Задачи:  — дать представления о полезной и вредной пищи для здоровья человека;   — мотивировать детей на сохранение и укрепление своего здоровья через использование нетрадиционного оборудования в самостоятельных видах деятельности;  — способствовать созданию активной позиции родителей в совместной деятельности с ДОУ.          </vt:lpstr>
      <vt:lpstr>Структура проекта </vt:lpstr>
      <vt:lpstr>Слайд 8</vt:lpstr>
      <vt:lpstr>Результат:  сформированность знаний у детей о правильном, здоровом питании и возможность применять их в повседневной жизни </vt:lpstr>
      <vt:lpstr>Слайд 10</vt:lpstr>
      <vt:lpstr>Результат : дети получили первоначальные  представления о правилах своего здоровья.</vt:lpstr>
      <vt:lpstr>Слайд 12</vt:lpstr>
      <vt:lpstr>Слайд 13</vt:lpstr>
      <vt:lpstr>Слайд 14</vt:lpstr>
      <vt:lpstr>                        Ожидаемые результаты  — На уровне родителей : повышение интереса у родителей к оздоровительной работе в ДОУ и вовлечение их в образовательное пространство;   — На уровне предметно – пространственной среды : пополнение предметно – пространственной среды группы, путем создания нового нестандартного оборудования, помогающего полноценному физическому развитию детей.     </vt:lpstr>
      <vt:lpstr>                     Этапы реализации проекта  1. Подготовительный этап : (Сентябрь 2014 г. – ноябрь 2014 г.) Изучение методической литературы по данной теме.  Анкетирование родителей.  2. Практический этап: ( декабрь 2014 г. – апрель 2015 г) Разработка содержания занятий. Составление картотеки нестандартного оборудования. Изготовление оборудования совместно с родителями. Проведение комплекса оздоровительно – образовательных мероприятий с использованием нестандартного оборудования. </vt:lpstr>
      <vt:lpstr>3. Заключительный этап ( май 2015 г. )  Составление и оформление методических рекомендаций по использованию нестандартного оборудования в самостоятельной двигательной деятельности детей. </vt:lpstr>
      <vt:lpstr>   Основные принципы использования                                   нестандартного оборудования    —  Оборудование может быть использовано на        физкультурных занятиях и в самостоятельной      двигательной деятельности детей.        —  Начиная упражнения с оборудованием от самых        простых, следует постепенно переходить к более сложным, разнообразить движения.        — В процессе выполнения упражнений необходимо внимательно следить за состоянием самочувствия детей, не допускать перегрузок . </vt:lpstr>
      <vt:lpstr>            Требования , предъявляемые к              нестандартному оборудованию  — Нестандартное оборудование должно быть:  безопасным; максимально эффективным; удобным к применению; компактным; универсальным; технологичным и простым в изготовлении; эстетическим.</vt:lpstr>
      <vt:lpstr>Материалы для изготовления нестандартного                             оборудования : — Бросовый материал: пробки, потолочная плитка, футляры от “киндер – сюрпризов”, пластиковые бутылочки, нитки, палочки, проволока, бисер, дощечки, фломастеры, пуговицы, лоскутки ткани и др.</vt:lpstr>
      <vt:lpstr>Перечень нестандартного оборудования  </vt:lpstr>
      <vt:lpstr>Перечень нестандартного оборудования</vt:lpstr>
      <vt:lpstr>Перечень нестандартного оборудования</vt:lpstr>
      <vt:lpstr>                Перспективы дальнейшего                          развития проекта  — Продолжать работу по развитию предметно – пространственной среды. — Продолжать оснащать “Уголок здоровья” в группе, а также физкультурный зал нестандартным оборудованием, в соответствии с возрастными особенностями детей. — Установить партнерские отношения с семьями детей группы. — Провести “День здоровья!” в летний оздоровительный период.  </vt:lpstr>
      <vt:lpstr>Спасибо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– детский сад комбинированного вида № 54 </dc:title>
  <dc:creator>Жека</dc:creator>
  <cp:lastModifiedBy>RePack by Diakov</cp:lastModifiedBy>
  <cp:revision>52</cp:revision>
  <dcterms:created xsi:type="dcterms:W3CDTF">2015-10-12T14:10:03Z</dcterms:created>
  <dcterms:modified xsi:type="dcterms:W3CDTF">2020-02-17T14:24:49Z</dcterms:modified>
</cp:coreProperties>
</file>